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0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Contenuti e immagini: documento fornito dall’utente, 046a7bc1-8ca8-42bc-8e10-67083435ffac.pdf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Contenuti e immagini: documento fornito dall’utente, 046a7bc1-8ca8-42bc-8e10-67083435ffac.pdf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Contenuti e immagini: documento fornito dall’utente, 046a7bc1-8ca8-42bc-8e10-67083435ffac.pdf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Contenuti e immagini: documento fornito dall’utente, 046a7bc1-8ca8-42bc-8e10-67083435ffac.pdf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Contenuti e immagini: documento fornito dall’utente, 046a7bc1-8ca8-42bc-8e10-67083435ffac.pdf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Contenuti e immagini: documento fornito dall’utente, 046a7bc1-8ca8-42bc-8e10-67083435ffac.pdf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Contenuti e immagini: documento fornito dall’utente, 046a7bc1-8ca8-42bc-8e10-67083435ffac.pdf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Contenuti e immagini: documento fornito dall’utente, 046a7bc1-8ca8-42bc-8e10-67083435ffac.pdf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Contenuti e immagini: documento fornito dall’utente, 046a7bc1-8ca8-42bc-8e10-67083435ffac.pdf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0C8BC950-735E-4ADE-8E6A-5569E12AD27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2B4C"/>
          </a:solidFill>
          <a:ln w="0">
            <a:noFill/>
            <a:prstDash val="solid"/>
          </a:ln>
        </p:spPr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7AF38B9-C3DD-448D-AE53-EB62FB4689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47650" cy="6858000"/>
          </a:xfrm>
          <a:prstGeom prst="rect">
            <a:avLst/>
          </a:prstGeom>
          <a:solidFill>
            <a:srgbClr val="26B6D5"/>
          </a:solidFill>
          <a:ln w="0">
            <a:noFill/>
            <a:prstDash val="solid"/>
          </a:ln>
        </p:spPr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4F48E22-B56B-4269-8759-2B15763C8EF8}"/>
              </a:ext>
            </a:extLst>
          </p:cNvPr>
          <p:cNvSpPr>
            <a:spLocks noGrp="1"/>
          </p:cNvSpPr>
          <p:nvPr/>
        </p:nvSpPr>
        <p:spPr>
          <a:xfrm>
            <a:off x="723900" y="5715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00" b="1">
                <a:solidFill>
                  <a:srgbClr val="9ED9EA"/>
                </a:solidFill>
              </a:defRPr>
            </a:pPr>
            <a:r>
              <a:rPr sz="1200" b="1">
                <a:solidFill>
                  <a:srgbClr val="9ED9EA"/>
                </a:solidFill>
              </a:rPr>
              <a:t>GASTEC FOOD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EDA8B12-EDDC-4273-BA4D-A6E5D832054E}"/>
              </a:ext>
            </a:extLst>
          </p:cNvPr>
          <p:cNvSpPr>
            <a:spLocks noGrp="1"/>
          </p:cNvSpPr>
          <p:nvPr/>
        </p:nvSpPr>
        <p:spPr>
          <a:xfrm>
            <a:off x="723900" y="1676400"/>
            <a:ext cx="5905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Slurry Plasm’Ice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617F00C-8A8B-44EC-9D9B-01451F26DFA6}"/>
              </a:ext>
            </a:extLst>
          </p:cNvPr>
          <p:cNvSpPr>
            <a:spLocks noGrp="1"/>
          </p:cNvSpPr>
          <p:nvPr/>
        </p:nvSpPr>
        <p:spPr>
          <a:xfrm>
            <a:off x="742950" y="2667000"/>
            <a:ext cx="5429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875" b="0">
                <a:solidFill>
                  <a:srgbClr val="D7EEF5"/>
                </a:solidFill>
              </a:defRPr>
            </a:pPr>
            <a:r>
              <a:rPr sz="1875" b="0">
                <a:solidFill>
                  <a:srgbClr val="D7EEF5"/>
                </a:solidFill>
              </a:rPr>
              <a:t>Ghiaccio liquido da salamoia trattata con plasma</a:t>
            </a:r>
          </a:p>
          <a:p>
            <a:pPr algn="l">
              <a:defRPr sz="1875" b="0">
                <a:solidFill>
                  <a:srgbClr val="D7EEF5"/>
                </a:solidFill>
              </a:defRPr>
            </a:pPr>
            <a:r>
              <a:rPr sz="1875" b="0">
                <a:solidFill>
                  <a:srgbClr val="D7EEF5"/>
                </a:solidFill>
              </a:rPr>
              <a:t>per il raffreddamento degli alimenti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48E1C74-05F1-428B-97A2-DC4F2CF58D8A}"/>
              </a:ext>
            </a:extLst>
          </p:cNvPr>
          <p:cNvSpPr>
            <a:spLocks noGrp="1"/>
          </p:cNvSpPr>
          <p:nvPr/>
        </p:nvSpPr>
        <p:spPr>
          <a:xfrm>
            <a:off x="742950" y="4267200"/>
            <a:ext cx="409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Soluzioni da 1 a 10 tonnellate / 24 h</a:t>
            </a: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762750" y="1019175"/>
            <a:ext cx="4476750" cy="4476750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B60078B9-2574-4C0F-8EDA-1A0DC3333829}"/>
              </a:ext>
            </a:extLst>
          </p:cNvPr>
          <p:cNvSpPr>
            <a:spLocks noGrp="1"/>
          </p:cNvSpPr>
          <p:nvPr/>
        </p:nvSpPr>
        <p:spPr>
          <a:xfrm>
            <a:off x="742950" y="607695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125" b="0">
                <a:solidFill>
                  <a:srgbClr val="9ED9EA"/>
                </a:solidFill>
              </a:defRPr>
            </a:pPr>
            <a:r>
              <a:rPr sz="1125" b="0">
                <a:solidFill>
                  <a:srgbClr val="9ED9EA"/>
                </a:solidFill>
              </a:rPr>
              <a:t>info@gastecfood.it</a:t>
            </a:r>
          </a:p>
        </p:txBody>
      </p:sp>
    </p:spTree>
    <p:extLst>
      <p:ext uri="{BB962C8B-B14F-4D97-AF65-F5344CB8AC3E}">
        <p14:creationId xmlns:p14="http://schemas.microsoft.com/office/powerpoint/2010/main" val="806800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AF8EC834-B60D-437F-BF79-460E2E80C51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191250" cy="6858000"/>
          </a:xfrm>
          <a:prstGeom prst="rect">
            <a:avLst/>
          </a:prstGeom>
          <a:solidFill>
            <a:srgbClr val="082B4C"/>
          </a:solidFill>
          <a:ln w="0">
            <a:noFill/>
            <a:prstDash val="solid"/>
          </a:ln>
        </p:spPr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5C09E18-0294-43CF-AB3B-A6ED4CB83CB9}"/>
              </a:ext>
            </a:extLst>
          </p:cNvPr>
          <p:cNvSpPr>
            <a:spLocks noGrp="1"/>
          </p:cNvSpPr>
          <p:nvPr/>
        </p:nvSpPr>
        <p:spPr>
          <a:xfrm>
            <a:off x="685800" y="514350"/>
            <a:ext cx="4095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125" b="1">
                <a:solidFill>
                  <a:srgbClr val="A9D9E8"/>
                </a:solidFill>
              </a:defRPr>
            </a:pPr>
            <a:r>
              <a:rPr sz="1125" b="1">
                <a:solidFill>
                  <a:srgbClr val="A9D9E8"/>
                </a:solidFill>
              </a:rPr>
              <a:t>IL SIGNIFICATO DEL NOME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58E8C4B-CBF5-4D74-9158-D322E70D428C}"/>
              </a:ext>
            </a:extLst>
          </p:cNvPr>
          <p:cNvSpPr>
            <a:spLocks noGrp="1"/>
          </p:cNvSpPr>
          <p:nvPr/>
        </p:nvSpPr>
        <p:spPr>
          <a:xfrm>
            <a:off x="685800" y="1200150"/>
            <a:ext cx="5334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Plasma + Slurry Ice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1EFA888-F6BB-4C8A-90E2-8D516D2BBAB0}"/>
              </a:ext>
            </a:extLst>
          </p:cNvPr>
          <p:cNvSpPr>
            <a:spLocks noGrp="1"/>
          </p:cNvSpPr>
          <p:nvPr/>
        </p:nvSpPr>
        <p:spPr>
          <a:xfrm>
            <a:off x="685800" y="2095500"/>
            <a:ext cx="49530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800" b="0">
                <a:solidFill>
                  <a:srgbClr val="E2F3F8"/>
                </a:solidFill>
              </a:defRPr>
            </a:pPr>
            <a:r>
              <a:rPr sz="1800" b="0">
                <a:solidFill>
                  <a:srgbClr val="E2F3F8"/>
                </a:solidFill>
              </a:rPr>
              <a:t>La salamoia viene trattata con plasma prima di entrare nel processo di produzione del ghiaccio liquido.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572B6360-771B-4026-88BC-195606C78554}"/>
              </a:ext>
            </a:extLst>
          </p:cNvPr>
          <p:cNvSpPr>
            <a:spLocks noGrp="1"/>
          </p:cNvSpPr>
          <p:nvPr/>
        </p:nvSpPr>
        <p:spPr>
          <a:xfrm>
            <a:off x="685800" y="3695700"/>
            <a:ext cx="4953000" cy="1104900"/>
          </a:xfrm>
          <a:prstGeom prst="roundRect">
            <a:avLst>
              <a:gd name="adj" fmla="val 13793"/>
            </a:avLst>
          </a:prstGeom>
          <a:solidFill>
            <a:srgbClr val="0D3A60"/>
          </a:solidFill>
          <a:ln w="9525">
            <a:solidFill>
              <a:srgbClr val="4D83A2"/>
            </a:solidFill>
            <a:prstDash val="solid"/>
          </a:ln>
        </p:spPr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E1A14B3-4FE6-4E44-A0C0-7AF3E31762A3}"/>
              </a:ext>
            </a:extLst>
          </p:cNvPr>
          <p:cNvSpPr>
            <a:spLocks noGrp="1"/>
          </p:cNvSpPr>
          <p:nvPr/>
        </p:nvSpPr>
        <p:spPr>
          <a:xfrm>
            <a:off x="990600" y="4000500"/>
            <a:ext cx="4333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025" b="1">
                <a:solidFill>
                  <a:srgbClr val="26B6D5"/>
                </a:solidFill>
              </a:defRPr>
            </a:pPr>
            <a:r>
              <a:rPr sz="2025" b="1">
                <a:solidFill>
                  <a:srgbClr val="26B6D5"/>
                </a:solidFill>
              </a:rPr>
              <a:t>Da qui nasce “Slurry Plasm’Ice”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1290E7D-D900-4361-BA4C-0626DCB64A36}"/>
              </a:ext>
            </a:extLst>
          </p:cNvPr>
          <p:cNvSpPr>
            <a:spLocks noGrp="1"/>
          </p:cNvSpPr>
          <p:nvPr/>
        </p:nvSpPr>
        <p:spPr>
          <a:xfrm>
            <a:off x="685800" y="63627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900" b="0">
                <a:solidFill>
                  <a:srgbClr val="A9D9E8"/>
                </a:solidFill>
              </a:defRPr>
            </a:pPr>
            <a:r>
              <a:rPr sz="900" b="0">
                <a:solidFill>
                  <a:srgbClr val="A9D9E8"/>
                </a:solidFill>
              </a:rPr>
              <a:t>GASTEC FOOD S.R.L.  •  info@gastecfood.it</a:t>
            </a:r>
          </a:p>
        </p:txBody>
      </p:sp>
    </p:spTree>
    <p:extLst>
      <p:ext uri="{BB962C8B-B14F-4D97-AF65-F5344CB8AC3E}">
        <p14:creationId xmlns:p14="http://schemas.microsoft.com/office/powerpoint/2010/main" val="1800795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53CA64E2-84FD-4823-98B6-279B079321B7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125" b="1">
                <a:solidFill>
                  <a:srgbClr val="1176B8"/>
                </a:solidFill>
              </a:defRPr>
            </a:pPr>
            <a:r>
              <a:rPr sz="1125" b="1">
                <a:solidFill>
                  <a:srgbClr val="1176B8"/>
                </a:solidFill>
              </a:rPr>
              <a:t>COS’È SLURRY PLASM’ICE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176477E-751F-437A-914D-490BCF6A7652}"/>
              </a:ext>
            </a:extLst>
          </p:cNvPr>
          <p:cNvSpPr>
            <a:spLocks noGrp="1"/>
          </p:cNvSpPr>
          <p:nvPr/>
        </p:nvSpPr>
        <p:spPr>
          <a:xfrm>
            <a:off x="685800" y="781050"/>
            <a:ext cx="9810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625" b="1">
                <a:solidFill>
                  <a:srgbClr val="082B4C"/>
                </a:solidFill>
              </a:defRPr>
            </a:pPr>
            <a:r>
              <a:rPr sz="2625" b="1">
                <a:solidFill>
                  <a:srgbClr val="082B4C"/>
                </a:solidFill>
              </a:rPr>
              <a:t>Microcristalli che avvolgono il prodotto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2105338-82CD-4AA0-9313-10ED960341C4}"/>
              </a:ext>
            </a:extLst>
          </p:cNvPr>
          <p:cNvSpPr>
            <a:spLocks noGrp="1"/>
          </p:cNvSpPr>
          <p:nvPr/>
        </p:nvSpPr>
        <p:spPr>
          <a:xfrm>
            <a:off x="11049000" y="514350"/>
            <a:ext cx="47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50" b="1">
                <a:solidFill>
                  <a:srgbClr val="1176B8"/>
                </a:solidFill>
              </a:defRPr>
            </a:pPr>
            <a:r>
              <a:rPr sz="1050" b="1">
                <a:solidFill>
                  <a:srgbClr val="1176B8"/>
                </a:solidFill>
              </a:rPr>
              <a:t>03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/>
          <a:srcRect t="7000" b="7000"/>
          <a:stretch>
            <a:fillRect/>
          </a:stretch>
        </p:blipFill>
        <p:spPr>
          <a:xfrm>
            <a:off x="685800" y="1676400"/>
            <a:ext cx="4762500" cy="4095750"/>
          </a:xfrm>
          <a:prstGeom prst="rect">
            <a:avLst/>
          </a:prstGeom>
        </p:spPr>
      </p:pic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3277ED5C-622D-4A83-8D75-3B2F9AC73477}"/>
              </a:ext>
            </a:extLst>
          </p:cNvPr>
          <p:cNvSpPr>
            <a:spLocks noGrp="1"/>
          </p:cNvSpPr>
          <p:nvPr/>
        </p:nvSpPr>
        <p:spPr>
          <a:xfrm>
            <a:off x="5810250" y="1676400"/>
            <a:ext cx="5581650" cy="4095750"/>
          </a:xfrm>
          <a:prstGeom prst="roundRect">
            <a:avLst>
              <a:gd name="adj" fmla="val 3721"/>
            </a:avLst>
          </a:prstGeom>
          <a:solidFill>
            <a:srgbClr val="EAF7FB"/>
          </a:solidFill>
          <a:ln w="9525">
            <a:solidFill>
              <a:srgbClr val="C7DEE8"/>
            </a:solidFill>
            <a:prstDash val="solid"/>
          </a:ln>
        </p:spPr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E6588B4-8035-4949-94FE-75F9841F239B}"/>
              </a:ext>
            </a:extLst>
          </p:cNvPr>
          <p:cNvSpPr>
            <a:spLocks noGrp="1"/>
          </p:cNvSpPr>
          <p:nvPr/>
        </p:nvSpPr>
        <p:spPr>
          <a:xfrm>
            <a:off x="6210300" y="2114550"/>
            <a:ext cx="447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025" b="1">
                <a:solidFill>
                  <a:srgbClr val="082B4C"/>
                </a:solidFill>
              </a:defRPr>
            </a:pPr>
            <a:r>
              <a:rPr sz="2025" b="1">
                <a:solidFill>
                  <a:srgbClr val="082B4C"/>
                </a:solidFill>
              </a:rPr>
              <a:t>Una miscela semifluida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D78DA77-28A4-4E75-8EFC-F05412A23A01}"/>
              </a:ext>
            </a:extLst>
          </p:cNvPr>
          <p:cNvSpPr>
            <a:spLocks noGrp="1"/>
          </p:cNvSpPr>
          <p:nvPr/>
        </p:nvSpPr>
        <p:spPr>
          <a:xfrm>
            <a:off x="6210300" y="2686050"/>
            <a:ext cx="4476750" cy="1162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75" b="0">
                <a:solidFill>
                  <a:srgbClr val="102333"/>
                </a:solidFill>
              </a:defRPr>
            </a:pPr>
            <a:r>
              <a:rPr sz="1575" b="0">
                <a:solidFill>
                  <a:srgbClr val="102333"/>
                </a:solidFill>
              </a:rPr>
              <a:t>Acqua refrigerata e minuscoli cristalli di ghiaccio formano una massa pompabile, capace di aderire in modo uniforme alle superfici.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00EC085-78FF-4538-B2D9-93A58F5B0E9E}"/>
              </a:ext>
            </a:extLst>
          </p:cNvPr>
          <p:cNvSpPr>
            <a:spLocks noGrp="1"/>
          </p:cNvSpPr>
          <p:nvPr/>
        </p:nvSpPr>
        <p:spPr>
          <a:xfrm>
            <a:off x="6210300" y="4267200"/>
            <a:ext cx="1809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800" b="1">
                <a:solidFill>
                  <a:srgbClr val="1176B8"/>
                </a:solidFill>
              </a:defRPr>
            </a:pPr>
            <a:r>
              <a:rPr sz="1800" b="1">
                <a:solidFill>
                  <a:srgbClr val="1176B8"/>
                </a:solidFill>
              </a:rPr>
              <a:t>Fini e lisci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3E40EF6-B18C-40FA-9414-F05F9B09838B}"/>
              </a:ext>
            </a:extLst>
          </p:cNvPr>
          <p:cNvSpPr>
            <a:spLocks noGrp="1"/>
          </p:cNvSpPr>
          <p:nvPr/>
        </p:nvSpPr>
        <p:spPr>
          <a:xfrm>
            <a:off x="6210300" y="4705350"/>
            <a:ext cx="4476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425" b="0">
                <a:solidFill>
                  <a:srgbClr val="5D7280"/>
                </a:solidFill>
              </a:defRPr>
            </a:pPr>
            <a:r>
              <a:rPr sz="1425" b="0">
                <a:solidFill>
                  <a:srgbClr val="5D7280"/>
                </a:solidFill>
              </a:rPr>
              <a:t>I cristalli riducono il rischio di danneggiare pesce, frutta e verdura durante il raffreddamento.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FE190FB-10BC-4D9D-BCDD-01D2785FED28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900" b="0">
                <a:solidFill>
                  <a:srgbClr val="5D7280"/>
                </a:solidFill>
              </a:defRPr>
            </a:pPr>
            <a:r>
              <a:rPr sz="900" b="0">
                <a:solidFill>
                  <a:srgbClr val="5D7280"/>
                </a:solidFill>
              </a:rPr>
              <a:t>GASTEC FOOD S.R.L.  •  info@gastecfood.it</a:t>
            </a:r>
          </a:p>
        </p:txBody>
      </p:sp>
    </p:spTree>
    <p:extLst>
      <p:ext uri="{BB962C8B-B14F-4D97-AF65-F5344CB8AC3E}">
        <p14:creationId xmlns:p14="http://schemas.microsoft.com/office/powerpoint/2010/main" val="1814278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>
            <a:extLst>
              <a:ext uri="{FF2B5EF4-FFF2-40B4-BE49-F238E27FC236}">
                <a16:creationId xmlns:a16="http://schemas.microsoft.com/office/drawing/2014/main" id="{EC92B866-EE8B-4CE6-80BB-48AAF940D8C6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125" b="1">
                <a:solidFill>
                  <a:srgbClr val="1176B8"/>
                </a:solidFill>
              </a:defRPr>
            </a:pPr>
            <a:r>
              <a:rPr sz="1125" b="1">
                <a:solidFill>
                  <a:srgbClr val="1176B8"/>
                </a:solidFill>
              </a:rPr>
              <a:t>IL PROCESSO SLURRY PLASM’ICE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25CEDB2-1C66-4469-86FD-585AD0861CE6}"/>
              </a:ext>
            </a:extLst>
          </p:cNvPr>
          <p:cNvSpPr>
            <a:spLocks noGrp="1"/>
          </p:cNvSpPr>
          <p:nvPr/>
        </p:nvSpPr>
        <p:spPr>
          <a:xfrm>
            <a:off x="685800" y="781050"/>
            <a:ext cx="9810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625" b="1">
                <a:solidFill>
                  <a:srgbClr val="082B4C"/>
                </a:solidFill>
              </a:defRPr>
            </a:pPr>
            <a:r>
              <a:rPr sz="2625" b="1">
                <a:solidFill>
                  <a:srgbClr val="082B4C"/>
                </a:solidFill>
              </a:rPr>
              <a:t>Dal trattamento al freddo distribuito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AB7DEAC-BC4C-4297-ACA6-56F1C4EA02F3}"/>
              </a:ext>
            </a:extLst>
          </p:cNvPr>
          <p:cNvSpPr>
            <a:spLocks noGrp="1"/>
          </p:cNvSpPr>
          <p:nvPr/>
        </p:nvSpPr>
        <p:spPr>
          <a:xfrm>
            <a:off x="11049000" y="514350"/>
            <a:ext cx="47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50" b="1">
                <a:solidFill>
                  <a:srgbClr val="1176B8"/>
                </a:solidFill>
              </a:defRPr>
            </a:pPr>
            <a:r>
              <a:rPr sz="1050" b="1">
                <a:solidFill>
                  <a:srgbClr val="1176B8"/>
                </a:solidFill>
              </a:rPr>
              <a:t>04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B01F70A3-8619-4E2D-83FF-0FCCD79F83A5}"/>
              </a:ext>
            </a:extLst>
          </p:cNvPr>
          <p:cNvSpPr>
            <a:spLocks noGrp="1"/>
          </p:cNvSpPr>
          <p:nvPr/>
        </p:nvSpPr>
        <p:spPr>
          <a:xfrm>
            <a:off x="533400" y="1809750"/>
            <a:ext cx="2552700" cy="3524250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9525">
            <a:solidFill>
              <a:srgbClr val="C7DEE8"/>
            </a:solidFill>
            <a:prstDash val="solid"/>
          </a:ln>
        </p:spPr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1F7EBE0-9950-481F-8157-D89D363B562D}"/>
              </a:ext>
            </a:extLst>
          </p:cNvPr>
          <p:cNvSpPr>
            <a:spLocks noGrp="1"/>
          </p:cNvSpPr>
          <p:nvPr/>
        </p:nvSpPr>
        <p:spPr>
          <a:xfrm>
            <a:off x="800100" y="2076450"/>
            <a:ext cx="66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550" b="1">
                <a:solidFill>
                  <a:srgbClr val="26B6D5"/>
                </a:solidFill>
              </a:defRPr>
            </a:pPr>
            <a:r>
              <a:rPr sz="2550" b="1">
                <a:solidFill>
                  <a:srgbClr val="26B6D5"/>
                </a:solidFill>
              </a:rPr>
              <a:t>01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1559EEE-6AF3-4306-83AC-4F89DDAECE35}"/>
              </a:ext>
            </a:extLst>
          </p:cNvPr>
          <p:cNvSpPr>
            <a:spLocks noGrp="1"/>
          </p:cNvSpPr>
          <p:nvPr/>
        </p:nvSpPr>
        <p:spPr>
          <a:xfrm>
            <a:off x="762000" y="2819400"/>
            <a:ext cx="2095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1">
                <a:solidFill>
                  <a:srgbClr val="082B4C"/>
                </a:solidFill>
              </a:defRPr>
            </a:pPr>
            <a:r>
              <a:rPr sz="1650" b="1">
                <a:solidFill>
                  <a:srgbClr val="082B4C"/>
                </a:solidFill>
              </a:rPr>
              <a:t>Salamoia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ECBF80E-8757-4DD9-B6EE-002B34623715}"/>
              </a:ext>
            </a:extLst>
          </p:cNvPr>
          <p:cNvSpPr>
            <a:spLocks noGrp="1"/>
          </p:cNvSpPr>
          <p:nvPr/>
        </p:nvSpPr>
        <p:spPr>
          <a:xfrm>
            <a:off x="762000" y="3524250"/>
            <a:ext cx="2095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75" b="0">
                <a:solidFill>
                  <a:srgbClr val="5D7280"/>
                </a:solidFill>
              </a:defRPr>
            </a:pPr>
            <a:r>
              <a:rPr sz="1275" b="0">
                <a:solidFill>
                  <a:srgbClr val="5D7280"/>
                </a:solidFill>
              </a:rPr>
              <a:t>La soluzione salina viene preparata secondo i parametri di processo.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6E9C88B7-C479-4070-A193-90C4BF462382}"/>
              </a:ext>
            </a:extLst>
          </p:cNvPr>
          <p:cNvSpPr>
            <a:spLocks noGrp="1"/>
          </p:cNvSpPr>
          <p:nvPr/>
        </p:nvSpPr>
        <p:spPr>
          <a:xfrm>
            <a:off x="3390900" y="1809750"/>
            <a:ext cx="2552700" cy="3524250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9525">
            <a:solidFill>
              <a:srgbClr val="C7DEE8"/>
            </a:solidFill>
            <a:prstDash val="solid"/>
          </a:ln>
        </p:spPr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42F38E2-0692-463A-AD95-C093D2624AFA}"/>
              </a:ext>
            </a:extLst>
          </p:cNvPr>
          <p:cNvSpPr>
            <a:spLocks noGrp="1"/>
          </p:cNvSpPr>
          <p:nvPr/>
        </p:nvSpPr>
        <p:spPr>
          <a:xfrm>
            <a:off x="3657600" y="2076450"/>
            <a:ext cx="66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550" b="1">
                <a:solidFill>
                  <a:srgbClr val="26B6D5"/>
                </a:solidFill>
              </a:defRPr>
            </a:pPr>
            <a:r>
              <a:rPr sz="2550" b="1">
                <a:solidFill>
                  <a:srgbClr val="26B6D5"/>
                </a:solidFill>
              </a:rPr>
              <a:t>02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98891B2-3A32-41CA-AC6D-681BE8C020ED}"/>
              </a:ext>
            </a:extLst>
          </p:cNvPr>
          <p:cNvSpPr>
            <a:spLocks noGrp="1"/>
          </p:cNvSpPr>
          <p:nvPr/>
        </p:nvSpPr>
        <p:spPr>
          <a:xfrm>
            <a:off x="3619500" y="2819400"/>
            <a:ext cx="2095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1">
                <a:solidFill>
                  <a:srgbClr val="082B4C"/>
                </a:solidFill>
              </a:defRPr>
            </a:pPr>
            <a:r>
              <a:rPr sz="1650" b="1">
                <a:solidFill>
                  <a:srgbClr val="082B4C"/>
                </a:solidFill>
              </a:rPr>
              <a:t>Trattamento plasma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19831FF-CE17-4CBD-B35D-FED72A2F74D0}"/>
              </a:ext>
            </a:extLst>
          </p:cNvPr>
          <p:cNvSpPr>
            <a:spLocks noGrp="1"/>
          </p:cNvSpPr>
          <p:nvPr/>
        </p:nvSpPr>
        <p:spPr>
          <a:xfrm>
            <a:off x="3619500" y="3524250"/>
            <a:ext cx="2095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75" b="0">
                <a:solidFill>
                  <a:srgbClr val="5D7280"/>
                </a:solidFill>
              </a:defRPr>
            </a:pPr>
            <a:r>
              <a:rPr sz="1275" b="0">
                <a:solidFill>
                  <a:srgbClr val="5D7280"/>
                </a:solidFill>
              </a:rPr>
              <a:t>La salamoia viene sottoposta al trattamento con plasma prima del congelamento.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BD01EBBC-30BA-4032-8BDA-8C16E24ABC1C}"/>
              </a:ext>
            </a:extLst>
          </p:cNvPr>
          <p:cNvSpPr>
            <a:spLocks noGrp="1"/>
          </p:cNvSpPr>
          <p:nvPr/>
        </p:nvSpPr>
        <p:spPr>
          <a:xfrm>
            <a:off x="6248400" y="1809750"/>
            <a:ext cx="2552700" cy="3524250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9525">
            <a:solidFill>
              <a:srgbClr val="C7DEE8"/>
            </a:solidFill>
            <a:prstDash val="solid"/>
          </a:ln>
        </p:spPr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ADCCF75-A420-45E5-B258-3B0E8F274D98}"/>
              </a:ext>
            </a:extLst>
          </p:cNvPr>
          <p:cNvSpPr>
            <a:spLocks noGrp="1"/>
          </p:cNvSpPr>
          <p:nvPr/>
        </p:nvSpPr>
        <p:spPr>
          <a:xfrm>
            <a:off x="6515100" y="2076450"/>
            <a:ext cx="66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550" b="1">
                <a:solidFill>
                  <a:srgbClr val="26B6D5"/>
                </a:solidFill>
              </a:defRPr>
            </a:pPr>
            <a:r>
              <a:rPr sz="2550" b="1">
                <a:solidFill>
                  <a:srgbClr val="26B6D5"/>
                </a:solidFill>
              </a:rPr>
              <a:t>03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1A775B-2259-4546-BF63-EE58DA133128}"/>
              </a:ext>
            </a:extLst>
          </p:cNvPr>
          <p:cNvSpPr>
            <a:spLocks noGrp="1"/>
          </p:cNvSpPr>
          <p:nvPr/>
        </p:nvSpPr>
        <p:spPr>
          <a:xfrm>
            <a:off x="6477000" y="2819400"/>
            <a:ext cx="2095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1">
                <a:solidFill>
                  <a:srgbClr val="082B4C"/>
                </a:solidFill>
              </a:defRPr>
            </a:pPr>
            <a:r>
              <a:rPr sz="1650" b="1">
                <a:solidFill>
                  <a:srgbClr val="082B4C"/>
                </a:solidFill>
              </a:rPr>
              <a:t>Cristallizzazione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E23703A-BBA1-4372-A301-483371E346E4}"/>
              </a:ext>
            </a:extLst>
          </p:cNvPr>
          <p:cNvSpPr>
            <a:spLocks noGrp="1"/>
          </p:cNvSpPr>
          <p:nvPr/>
        </p:nvSpPr>
        <p:spPr>
          <a:xfrm>
            <a:off x="6477000" y="3524250"/>
            <a:ext cx="2095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75" b="0">
                <a:solidFill>
                  <a:srgbClr val="5D7280"/>
                </a:solidFill>
              </a:defRPr>
            </a:pPr>
            <a:r>
              <a:rPr sz="1275" b="0">
                <a:solidFill>
                  <a:srgbClr val="5D7280"/>
                </a:solidFill>
              </a:rPr>
              <a:t>Il raffreddamento genera microcristalli sospesi e una miscela fluida acqua-ghiaccio.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FA21730A-D589-458E-B79E-546BC51207D7}"/>
              </a:ext>
            </a:extLst>
          </p:cNvPr>
          <p:cNvSpPr>
            <a:spLocks noGrp="1"/>
          </p:cNvSpPr>
          <p:nvPr/>
        </p:nvSpPr>
        <p:spPr>
          <a:xfrm>
            <a:off x="9105900" y="1809750"/>
            <a:ext cx="2552700" cy="3524250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9525">
            <a:solidFill>
              <a:srgbClr val="C7DEE8"/>
            </a:solidFill>
            <a:prstDash val="solid"/>
          </a:ln>
        </p:spPr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5CBE9F9-DF01-4E00-8135-7CCF6CBB9514}"/>
              </a:ext>
            </a:extLst>
          </p:cNvPr>
          <p:cNvSpPr>
            <a:spLocks noGrp="1"/>
          </p:cNvSpPr>
          <p:nvPr/>
        </p:nvSpPr>
        <p:spPr>
          <a:xfrm>
            <a:off x="9372600" y="2076450"/>
            <a:ext cx="66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550" b="1">
                <a:solidFill>
                  <a:srgbClr val="26B6D5"/>
                </a:solidFill>
              </a:defRPr>
            </a:pPr>
            <a:r>
              <a:rPr sz="2550" b="1">
                <a:solidFill>
                  <a:srgbClr val="26B6D5"/>
                </a:solidFill>
              </a:rPr>
              <a:t>04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96B533D-FABA-440E-8AC1-3BED39DC8D18}"/>
              </a:ext>
            </a:extLst>
          </p:cNvPr>
          <p:cNvSpPr>
            <a:spLocks noGrp="1"/>
          </p:cNvSpPr>
          <p:nvPr/>
        </p:nvSpPr>
        <p:spPr>
          <a:xfrm>
            <a:off x="9334500" y="2819400"/>
            <a:ext cx="2095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1">
                <a:solidFill>
                  <a:srgbClr val="082B4C"/>
                </a:solidFill>
              </a:defRPr>
            </a:pPr>
            <a:r>
              <a:rPr sz="1650" b="1">
                <a:solidFill>
                  <a:srgbClr val="082B4C"/>
                </a:solidFill>
              </a:rPr>
              <a:t>Distribuzione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6D0BC5E-2A1F-47F1-B4B7-F47AF6525CE1}"/>
              </a:ext>
            </a:extLst>
          </p:cNvPr>
          <p:cNvSpPr>
            <a:spLocks noGrp="1"/>
          </p:cNvSpPr>
          <p:nvPr/>
        </p:nvSpPr>
        <p:spPr>
          <a:xfrm>
            <a:off x="9334500" y="3524250"/>
            <a:ext cx="2095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75" b="0">
                <a:solidFill>
                  <a:srgbClr val="5D7280"/>
                </a:solidFill>
              </a:defRPr>
            </a:pPr>
            <a:r>
              <a:rPr sz="1275" b="0">
                <a:solidFill>
                  <a:srgbClr val="5D7280"/>
                </a:solidFill>
              </a:rPr>
              <a:t>Lo slurry viene pompato e avvolge il prodotto, riducendo le zone non raffreddate.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6FEE10D-8BBC-4D99-B495-216F6931BFAE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900" b="0">
                <a:solidFill>
                  <a:srgbClr val="5D7280"/>
                </a:solidFill>
              </a:defRPr>
            </a:pPr>
            <a:r>
              <a:rPr sz="900" b="0">
                <a:solidFill>
                  <a:srgbClr val="5D7280"/>
                </a:solidFill>
              </a:rPr>
              <a:t>GASTEC FOOD S.R.L.  •  info@gastecfood.it</a:t>
            </a:r>
          </a:p>
        </p:txBody>
      </p:sp>
    </p:spTree>
    <p:extLst>
      <p:ext uri="{BB962C8B-B14F-4D97-AF65-F5344CB8AC3E}">
        <p14:creationId xmlns:p14="http://schemas.microsoft.com/office/powerpoint/2010/main" val="1096058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0E4F8D9B-CB68-4C50-9B4D-11FB7E3096AA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125" b="1">
                <a:solidFill>
                  <a:srgbClr val="A9D9E8"/>
                </a:solidFill>
              </a:defRPr>
            </a:pPr>
            <a:r>
              <a:rPr sz="1125" b="1">
                <a:solidFill>
                  <a:srgbClr val="A9D9E8"/>
                </a:solidFill>
              </a:rPr>
              <a:t>VANTAGGI OPERATIVI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F64ECF9-14D6-4C03-AE78-C1AE119391EB}"/>
              </a:ext>
            </a:extLst>
          </p:cNvPr>
          <p:cNvSpPr>
            <a:spLocks noGrp="1"/>
          </p:cNvSpPr>
          <p:nvPr/>
        </p:nvSpPr>
        <p:spPr>
          <a:xfrm>
            <a:off x="685800" y="781050"/>
            <a:ext cx="9810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625" b="1">
                <a:solidFill>
                  <a:srgbClr val="FFFFFF"/>
                </a:solidFill>
              </a:defRPr>
            </a:pPr>
            <a:r>
              <a:rPr sz="2625" b="1">
                <a:solidFill>
                  <a:srgbClr val="FFFFFF"/>
                </a:solidFill>
              </a:rPr>
              <a:t>Più superficie di contatto, meno stress sul prodotto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9E00436-1416-477D-ABAE-B3BB320F3C32}"/>
              </a:ext>
            </a:extLst>
          </p:cNvPr>
          <p:cNvSpPr>
            <a:spLocks noGrp="1"/>
          </p:cNvSpPr>
          <p:nvPr/>
        </p:nvSpPr>
        <p:spPr>
          <a:xfrm>
            <a:off x="11049000" y="514350"/>
            <a:ext cx="47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50" b="1">
                <a:solidFill>
                  <a:srgbClr val="A9D9E8"/>
                </a:solidFill>
              </a:defRPr>
            </a:pPr>
            <a:r>
              <a:rPr sz="1050" b="1">
                <a:solidFill>
                  <a:srgbClr val="A9D9E8"/>
                </a:solidFill>
              </a:rPr>
              <a:t>05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4C4E1EF-309F-4C2D-98D6-2D027CDD00F4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2190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334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E5351F3-2484-438A-912F-C52FD2C1BBC3}"/>
              </a:ext>
            </a:extLst>
          </p:cNvPr>
          <p:cNvSpPr>
            <a:spLocks noGrp="1"/>
          </p:cNvSpPr>
          <p:nvPr/>
        </p:nvSpPr>
        <p:spPr>
          <a:xfrm>
            <a:off x="2647950" y="2143125"/>
            <a:ext cx="1238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875" b="1">
                <a:solidFill>
                  <a:srgbClr val="26B6D5"/>
                </a:solidFill>
              </a:defRPr>
            </a:pPr>
            <a:r>
              <a:rPr sz="1875" b="1">
                <a:solidFill>
                  <a:srgbClr val="26B6D5"/>
                </a:solidFill>
              </a:rPr>
              <a:t>kJ/kg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3E5A29E-8115-45F8-930E-2C6EBCBA9AC5}"/>
              </a:ext>
            </a:extLst>
          </p:cNvPr>
          <p:cNvSpPr>
            <a:spLocks noGrp="1"/>
          </p:cNvSpPr>
          <p:nvPr/>
        </p:nvSpPr>
        <p:spPr>
          <a:xfrm>
            <a:off x="723900" y="2781300"/>
            <a:ext cx="37147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0">
                <a:solidFill>
                  <a:srgbClr val="D7EEF5"/>
                </a:solidFill>
              </a:defRPr>
            </a:pPr>
            <a:r>
              <a:rPr sz="1500" b="0">
                <a:solidFill>
                  <a:srgbClr val="D7EEF5"/>
                </a:solidFill>
              </a:rPr>
              <a:t>Calore latente del ghiaccio: una riserva frigorifera efficace per un abbattimento rapido.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E1072A7-45C1-4FF9-AD52-9431E7C2D830}"/>
              </a:ext>
            </a:extLst>
          </p:cNvPr>
          <p:cNvSpPr>
            <a:spLocks noGrp="1"/>
          </p:cNvSpPr>
          <p:nvPr/>
        </p:nvSpPr>
        <p:spPr>
          <a:xfrm>
            <a:off x="4953000" y="1714500"/>
            <a:ext cx="28575" cy="3714750"/>
          </a:xfrm>
          <a:prstGeom prst="rect">
            <a:avLst/>
          </a:prstGeom>
          <a:solidFill>
            <a:srgbClr val="26B6D5"/>
          </a:solidFill>
          <a:ln w="0">
            <a:noFill/>
            <a:prstDash val="solid"/>
          </a:ln>
        </p:spPr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528B322-681A-4750-A7A6-FEB3404C3EF8}"/>
              </a:ext>
            </a:extLst>
          </p:cNvPr>
          <p:cNvSpPr>
            <a:spLocks noGrp="1"/>
          </p:cNvSpPr>
          <p:nvPr/>
        </p:nvSpPr>
        <p:spPr>
          <a:xfrm>
            <a:off x="5505450" y="1752600"/>
            <a:ext cx="2476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Rapido e uniforme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80EF811-9A35-4FD8-8E3C-C63B6D3ECA50}"/>
              </a:ext>
            </a:extLst>
          </p:cNvPr>
          <p:cNvSpPr>
            <a:spLocks noGrp="1"/>
          </p:cNvSpPr>
          <p:nvPr/>
        </p:nvSpPr>
        <p:spPr>
          <a:xfrm>
            <a:off x="8001000" y="1752600"/>
            <a:ext cx="3429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75" b="0">
                <a:solidFill>
                  <a:srgbClr val="B9DDE8"/>
                </a:solidFill>
              </a:defRPr>
            </a:pPr>
            <a:r>
              <a:rPr sz="1275" b="0">
                <a:solidFill>
                  <a:srgbClr val="B9DDE8"/>
                </a:solidFill>
              </a:rPr>
              <a:t>Contatto esteso sulla superficie e riduzione delle zone morte.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70DA6DB-CC2D-4BCF-BF62-28973099CCD3}"/>
              </a:ext>
            </a:extLst>
          </p:cNvPr>
          <p:cNvSpPr>
            <a:spLocks noGrp="1"/>
          </p:cNvSpPr>
          <p:nvPr/>
        </p:nvSpPr>
        <p:spPr>
          <a:xfrm>
            <a:off x="5505450" y="2724150"/>
            <a:ext cx="2476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Igienico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9F9246A-F888-42EE-ACC9-C09894E0B506}"/>
              </a:ext>
            </a:extLst>
          </p:cNvPr>
          <p:cNvSpPr>
            <a:spLocks noGrp="1"/>
          </p:cNvSpPr>
          <p:nvPr/>
        </p:nvSpPr>
        <p:spPr>
          <a:xfrm>
            <a:off x="8001000" y="2724150"/>
            <a:ext cx="3429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75" b="0">
                <a:solidFill>
                  <a:srgbClr val="B9DDE8"/>
                </a:solidFill>
              </a:defRPr>
            </a:pPr>
            <a:r>
              <a:rPr sz="1275" b="0">
                <a:solidFill>
                  <a:srgbClr val="B9DDE8"/>
                </a:solidFill>
              </a:rPr>
              <a:t>Circuito chiuso che limita la manipolazione del ghiaccio.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7CB4208-833D-4EA8-BE90-39F02FD7CB5B}"/>
              </a:ext>
            </a:extLst>
          </p:cNvPr>
          <p:cNvSpPr>
            <a:spLocks noGrp="1"/>
          </p:cNvSpPr>
          <p:nvPr/>
        </p:nvSpPr>
        <p:spPr>
          <a:xfrm>
            <a:off x="5505450" y="3695700"/>
            <a:ext cx="2476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Pompabile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69FF811-055F-4F1A-A24A-2FA4E4EEF064}"/>
              </a:ext>
            </a:extLst>
          </p:cNvPr>
          <p:cNvSpPr>
            <a:spLocks noGrp="1"/>
          </p:cNvSpPr>
          <p:nvPr/>
        </p:nvSpPr>
        <p:spPr>
          <a:xfrm>
            <a:off x="8001000" y="3695700"/>
            <a:ext cx="3429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75" b="0">
                <a:solidFill>
                  <a:srgbClr val="B9DDE8"/>
                </a:solidFill>
              </a:defRPr>
            </a:pPr>
            <a:r>
              <a:rPr sz="1275" b="0">
                <a:solidFill>
                  <a:srgbClr val="B9DDE8"/>
                </a:solidFill>
              </a:rPr>
              <a:t>Si trasporta in tubazione come un liquido.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CA26C45-87D2-4466-BEC1-F46B7680CB1C}"/>
              </a:ext>
            </a:extLst>
          </p:cNvPr>
          <p:cNvSpPr>
            <a:spLocks noGrp="1"/>
          </p:cNvSpPr>
          <p:nvPr/>
        </p:nvSpPr>
        <p:spPr>
          <a:xfrm>
            <a:off x="5505450" y="4667250"/>
            <a:ext cx="2476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Efficiente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6305909-AC93-42CA-9975-0BD7CA9D42C5}"/>
              </a:ext>
            </a:extLst>
          </p:cNvPr>
          <p:cNvSpPr>
            <a:spLocks noGrp="1"/>
          </p:cNvSpPr>
          <p:nvPr/>
        </p:nvSpPr>
        <p:spPr>
          <a:xfrm>
            <a:off x="8001000" y="4667250"/>
            <a:ext cx="3429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275" b="0">
                <a:solidFill>
                  <a:srgbClr val="B9DDE8"/>
                </a:solidFill>
              </a:defRPr>
            </a:pPr>
            <a:r>
              <a:rPr sz="1275" b="0">
                <a:solidFill>
                  <a:srgbClr val="B9DDE8"/>
                </a:solidFill>
              </a:rPr>
              <a:t>Elevato scambio termico e automazione del processo.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285B141-A3C7-4235-9FE2-0305CC1361DA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900" b="0">
                <a:solidFill>
                  <a:srgbClr val="A9D9E8"/>
                </a:solidFill>
              </a:defRPr>
            </a:pPr>
            <a:r>
              <a:rPr sz="900" b="0">
                <a:solidFill>
                  <a:srgbClr val="A9D9E8"/>
                </a:solidFill>
              </a:rPr>
              <a:t>GASTEC FOOD S.R.L.  •  info@gastecfood.it</a:t>
            </a:r>
          </a:p>
        </p:txBody>
      </p:sp>
    </p:spTree>
    <p:extLst>
      <p:ext uri="{BB962C8B-B14F-4D97-AF65-F5344CB8AC3E}">
        <p14:creationId xmlns:p14="http://schemas.microsoft.com/office/powerpoint/2010/main" val="593265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C2082523-EBD7-4881-AF85-39CBD12A0450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125" b="1">
                <a:solidFill>
                  <a:srgbClr val="1176B8"/>
                </a:solidFill>
              </a:defRPr>
            </a:pPr>
            <a:r>
              <a:rPr sz="1125" b="1">
                <a:solidFill>
                  <a:srgbClr val="1176B8"/>
                </a:solidFill>
              </a:rPr>
              <a:t>APPLICAZIONI ALIMENTARI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4806594-F744-4F9C-95AB-7247F66E0C2D}"/>
              </a:ext>
            </a:extLst>
          </p:cNvPr>
          <p:cNvSpPr>
            <a:spLocks noGrp="1"/>
          </p:cNvSpPr>
          <p:nvPr/>
        </p:nvSpPr>
        <p:spPr>
          <a:xfrm>
            <a:off x="685800" y="781050"/>
            <a:ext cx="9810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625" b="1">
                <a:solidFill>
                  <a:srgbClr val="082B4C"/>
                </a:solidFill>
              </a:defRPr>
            </a:pPr>
            <a:r>
              <a:rPr sz="2625" b="1">
                <a:solidFill>
                  <a:srgbClr val="082B4C"/>
                </a:solidFill>
              </a:rPr>
              <a:t>Il freddo avvolge alimenti diversi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D0D1391-F73E-4DA1-A867-3C4C34E2AE90}"/>
              </a:ext>
            </a:extLst>
          </p:cNvPr>
          <p:cNvSpPr>
            <a:spLocks noGrp="1"/>
          </p:cNvSpPr>
          <p:nvPr/>
        </p:nvSpPr>
        <p:spPr>
          <a:xfrm>
            <a:off x="11049000" y="514350"/>
            <a:ext cx="47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50" b="1">
                <a:solidFill>
                  <a:srgbClr val="1176B8"/>
                </a:solidFill>
              </a:defRPr>
            </a:pPr>
            <a:r>
              <a:rPr sz="1050" b="1">
                <a:solidFill>
                  <a:srgbClr val="1176B8"/>
                </a:solidFill>
              </a:rPr>
              <a:t>06</a:t>
            </a:r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3"/>
          <a:srcRect l="5601" r="5601"/>
          <a:stretch>
            <a:fillRect/>
          </a:stretch>
        </p:blipFill>
        <p:spPr>
          <a:xfrm>
            <a:off x="533400" y="1619250"/>
            <a:ext cx="6762750" cy="428625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7480B9DC-C546-463C-8D81-ADDEF3735A75}"/>
              </a:ext>
            </a:extLst>
          </p:cNvPr>
          <p:cNvSpPr>
            <a:spLocks noGrp="1"/>
          </p:cNvSpPr>
          <p:nvPr/>
        </p:nvSpPr>
        <p:spPr>
          <a:xfrm>
            <a:off x="7772400" y="18669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800" b="1">
                <a:solidFill>
                  <a:srgbClr val="082B4C"/>
                </a:solidFill>
              </a:defRPr>
            </a:pPr>
            <a:r>
              <a:rPr sz="1800" b="1">
                <a:solidFill>
                  <a:srgbClr val="082B4C"/>
                </a:solidFill>
              </a:rPr>
              <a:t>Pesce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AB16E7D-4AC5-4B75-B360-7B9CD4305B45}"/>
              </a:ext>
            </a:extLst>
          </p:cNvPr>
          <p:cNvSpPr>
            <a:spLocks noGrp="1"/>
          </p:cNvSpPr>
          <p:nvPr/>
        </p:nvSpPr>
        <p:spPr>
          <a:xfrm>
            <a:off x="7772400" y="2305050"/>
            <a:ext cx="3333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350" b="0">
                <a:solidFill>
                  <a:srgbClr val="5D7280"/>
                </a:solidFill>
              </a:defRPr>
            </a:pPr>
            <a:r>
              <a:rPr sz="1350" b="0">
                <a:solidFill>
                  <a:srgbClr val="5D7280"/>
                </a:solidFill>
              </a:rPr>
              <a:t>Raffreddamento delicato e contatto uniforme.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9FC6370-E162-400F-89FF-4CEDF473A36E}"/>
              </a:ext>
            </a:extLst>
          </p:cNvPr>
          <p:cNvSpPr>
            <a:spLocks noGrp="1"/>
          </p:cNvSpPr>
          <p:nvPr/>
        </p:nvSpPr>
        <p:spPr>
          <a:xfrm>
            <a:off x="7772400" y="2857500"/>
            <a:ext cx="3333750" cy="9525"/>
          </a:xfrm>
          <a:prstGeom prst="rect">
            <a:avLst/>
          </a:prstGeom>
          <a:solidFill>
            <a:srgbClr val="C7DEE8"/>
          </a:solidFill>
          <a:ln w="0">
            <a:noFill/>
            <a:prstDash val="solid"/>
          </a:ln>
        </p:spPr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F93333B-3BB7-4BBA-991C-BE30E7D084C6}"/>
              </a:ext>
            </a:extLst>
          </p:cNvPr>
          <p:cNvSpPr>
            <a:spLocks noGrp="1"/>
          </p:cNvSpPr>
          <p:nvPr/>
        </p:nvSpPr>
        <p:spPr>
          <a:xfrm>
            <a:off x="7772400" y="30861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800" b="1">
                <a:solidFill>
                  <a:srgbClr val="082B4C"/>
                </a:solidFill>
              </a:defRPr>
            </a:pPr>
            <a:r>
              <a:rPr sz="1800" b="1">
                <a:solidFill>
                  <a:srgbClr val="082B4C"/>
                </a:solidFill>
              </a:rPr>
              <a:t>Pollame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2CB4AA3-262A-475D-9B6B-BD2495001D55}"/>
              </a:ext>
            </a:extLst>
          </p:cNvPr>
          <p:cNvSpPr>
            <a:spLocks noGrp="1"/>
          </p:cNvSpPr>
          <p:nvPr/>
        </p:nvSpPr>
        <p:spPr>
          <a:xfrm>
            <a:off x="7772400" y="3524250"/>
            <a:ext cx="3333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350" b="0">
                <a:solidFill>
                  <a:srgbClr val="5D7280"/>
                </a:solidFill>
              </a:defRPr>
            </a:pPr>
            <a:r>
              <a:rPr sz="1350" b="0">
                <a:solidFill>
                  <a:srgbClr val="5D7280"/>
                </a:solidFill>
              </a:rPr>
              <a:t>Gestione rapida del freddo nei processi alimentari.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AD6E46A-8827-467D-8ABD-F47144EB1055}"/>
              </a:ext>
            </a:extLst>
          </p:cNvPr>
          <p:cNvSpPr>
            <a:spLocks noGrp="1"/>
          </p:cNvSpPr>
          <p:nvPr/>
        </p:nvSpPr>
        <p:spPr>
          <a:xfrm>
            <a:off x="7772400" y="4076700"/>
            <a:ext cx="3333750" cy="9525"/>
          </a:xfrm>
          <a:prstGeom prst="rect">
            <a:avLst/>
          </a:prstGeom>
          <a:solidFill>
            <a:srgbClr val="C7DEE8"/>
          </a:solidFill>
          <a:ln w="0">
            <a:noFill/>
            <a:prstDash val="solid"/>
          </a:ln>
        </p:spPr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3A69AEA-E8C1-4D79-B8BD-AE6917B21987}"/>
              </a:ext>
            </a:extLst>
          </p:cNvPr>
          <p:cNvSpPr>
            <a:spLocks noGrp="1"/>
          </p:cNvSpPr>
          <p:nvPr/>
        </p:nvSpPr>
        <p:spPr>
          <a:xfrm>
            <a:off x="7772400" y="4305300"/>
            <a:ext cx="3143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800" b="1">
                <a:solidFill>
                  <a:srgbClr val="082B4C"/>
                </a:solidFill>
              </a:defRPr>
            </a:pPr>
            <a:r>
              <a:rPr sz="1800" b="1">
                <a:solidFill>
                  <a:srgbClr val="082B4C"/>
                </a:solidFill>
              </a:rPr>
              <a:t>Frutta e verdura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BE6720A-1279-45C7-A6AA-98BF1F97DCF0}"/>
              </a:ext>
            </a:extLst>
          </p:cNvPr>
          <p:cNvSpPr>
            <a:spLocks noGrp="1"/>
          </p:cNvSpPr>
          <p:nvPr/>
        </p:nvSpPr>
        <p:spPr>
          <a:xfrm>
            <a:off x="7772400" y="4743450"/>
            <a:ext cx="3333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350" b="0">
                <a:solidFill>
                  <a:srgbClr val="5D7280"/>
                </a:solidFill>
              </a:defRPr>
            </a:pPr>
            <a:r>
              <a:rPr sz="1350" b="0">
                <a:solidFill>
                  <a:srgbClr val="5D7280"/>
                </a:solidFill>
              </a:rPr>
              <a:t>Pre-raffreddamento senza spigoli di ghiaccio aggressivi.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B00009E-81DD-41EE-95DE-88B41D41A8B7}"/>
              </a:ext>
            </a:extLst>
          </p:cNvPr>
          <p:cNvSpPr>
            <a:spLocks noGrp="1"/>
          </p:cNvSpPr>
          <p:nvPr/>
        </p:nvSpPr>
        <p:spPr>
          <a:xfrm>
            <a:off x="7772400" y="5295900"/>
            <a:ext cx="3333750" cy="9525"/>
          </a:xfrm>
          <a:prstGeom prst="rect">
            <a:avLst/>
          </a:prstGeom>
          <a:solidFill>
            <a:srgbClr val="C7DEE8"/>
          </a:solidFill>
          <a:ln w="0">
            <a:noFill/>
            <a:prstDash val="solid"/>
          </a:ln>
        </p:spPr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69BE329-4431-444A-B9B6-AA4787967120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900" b="0">
                <a:solidFill>
                  <a:srgbClr val="5D7280"/>
                </a:solidFill>
              </a:defRPr>
            </a:pPr>
            <a:r>
              <a:rPr sz="900" b="0">
                <a:solidFill>
                  <a:srgbClr val="5D7280"/>
                </a:solidFill>
              </a:rPr>
              <a:t>GASTEC FOOD S.R.L.  •  info@gastecfood.it</a:t>
            </a:r>
          </a:p>
        </p:txBody>
      </p:sp>
    </p:spTree>
    <p:extLst>
      <p:ext uri="{BB962C8B-B14F-4D97-AF65-F5344CB8AC3E}">
        <p14:creationId xmlns:p14="http://schemas.microsoft.com/office/powerpoint/2010/main" val="334971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F2C9D38F-9CCC-4B63-A7CD-DD59086B2857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125" b="1">
                <a:solidFill>
                  <a:srgbClr val="1176B8"/>
                </a:solidFill>
              </a:defRPr>
            </a:pPr>
            <a:r>
              <a:rPr sz="1125" b="1">
                <a:solidFill>
                  <a:srgbClr val="1176B8"/>
                </a:solidFill>
              </a:rPr>
              <a:t>TECNOLOGIA DELLA MACCHINA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ABFCCAF-F8DC-4DF7-A9E2-45FB0201DBEF}"/>
              </a:ext>
            </a:extLst>
          </p:cNvPr>
          <p:cNvSpPr>
            <a:spLocks noGrp="1"/>
          </p:cNvSpPr>
          <p:nvPr/>
        </p:nvSpPr>
        <p:spPr>
          <a:xfrm>
            <a:off x="685800" y="781050"/>
            <a:ext cx="9810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625" b="1">
                <a:solidFill>
                  <a:srgbClr val="082B4C"/>
                </a:solidFill>
              </a:defRPr>
            </a:pPr>
            <a:r>
              <a:rPr sz="2625" b="1">
                <a:solidFill>
                  <a:srgbClr val="082B4C"/>
                </a:solidFill>
              </a:rPr>
              <a:t>Costruita per salamoia e ambienti esigenti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D024206-6D79-45B0-B686-E4D76B0971D8}"/>
              </a:ext>
            </a:extLst>
          </p:cNvPr>
          <p:cNvSpPr>
            <a:spLocks noGrp="1"/>
          </p:cNvSpPr>
          <p:nvPr/>
        </p:nvSpPr>
        <p:spPr>
          <a:xfrm>
            <a:off x="11049000" y="514350"/>
            <a:ext cx="47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50" b="1">
                <a:solidFill>
                  <a:srgbClr val="1176B8"/>
                </a:solidFill>
              </a:defRPr>
            </a:pPr>
            <a:r>
              <a:rPr sz="1050" b="1">
                <a:solidFill>
                  <a:srgbClr val="1176B8"/>
                </a:solidFill>
              </a:rPr>
              <a:t>07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67500" y="1524000"/>
            <a:ext cx="4381500" cy="438150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E8CE9BF7-CD1C-4C79-B037-4DA713FAA85D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2857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3750" b="1">
                <a:solidFill>
                  <a:srgbClr val="1176B8"/>
                </a:solidFill>
              </a:defRPr>
            </a:pPr>
            <a:r>
              <a:rPr sz="3750" b="1">
                <a:solidFill>
                  <a:srgbClr val="1176B8"/>
                </a:solidFill>
              </a:rPr>
              <a:t>SUS316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86A50ED-AFBC-49F3-887B-3FDFEDE0C597}"/>
              </a:ext>
            </a:extLst>
          </p:cNvPr>
          <p:cNvSpPr>
            <a:spLocks noGrp="1"/>
          </p:cNvSpPr>
          <p:nvPr/>
        </p:nvSpPr>
        <p:spPr>
          <a:xfrm>
            <a:off x="723900" y="2609850"/>
            <a:ext cx="4762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75" b="0">
                <a:solidFill>
                  <a:srgbClr val="102333"/>
                </a:solidFill>
              </a:defRPr>
            </a:pPr>
            <a:r>
              <a:rPr sz="1575" b="0">
                <a:solidFill>
                  <a:srgbClr val="102333"/>
                </a:solidFill>
              </a:rPr>
              <a:t>Acciaio inox nelle parti dell’evaporatore a contatto diretto con la salamoia.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CDE5BB2-9209-4C60-93AD-AD5634D3E409}"/>
              </a:ext>
            </a:extLst>
          </p:cNvPr>
          <p:cNvSpPr>
            <a:spLocks noGrp="1"/>
          </p:cNvSpPr>
          <p:nvPr/>
        </p:nvSpPr>
        <p:spPr>
          <a:xfrm>
            <a:off x="685800" y="3829050"/>
            <a:ext cx="4762500" cy="9525"/>
          </a:xfrm>
          <a:prstGeom prst="rect">
            <a:avLst/>
          </a:prstGeom>
          <a:solidFill>
            <a:srgbClr val="C7DEE8"/>
          </a:solidFill>
          <a:ln w="0">
            <a:noFill/>
            <a:prstDash val="solid"/>
          </a:ln>
        </p:spPr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BB1FB1C-73B8-426D-A5F5-718A6EF45FDB}"/>
              </a:ext>
            </a:extLst>
          </p:cNvPr>
          <p:cNvSpPr>
            <a:spLocks noGrp="1"/>
          </p:cNvSpPr>
          <p:nvPr/>
        </p:nvSpPr>
        <p:spPr>
          <a:xfrm>
            <a:off x="723900" y="4095750"/>
            <a:ext cx="3810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800" b="1">
                <a:solidFill>
                  <a:srgbClr val="082B4C"/>
                </a:solidFill>
              </a:defRPr>
            </a:pPr>
            <a:r>
              <a:rPr sz="1800" b="1">
                <a:solidFill>
                  <a:srgbClr val="082B4C"/>
                </a:solidFill>
              </a:rPr>
              <a:t>Resistenza alla corrosione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850C77D-8076-4BFE-8DBB-0839E620512E}"/>
              </a:ext>
            </a:extLst>
          </p:cNvPr>
          <p:cNvSpPr>
            <a:spLocks noGrp="1"/>
          </p:cNvSpPr>
          <p:nvPr/>
        </p:nvSpPr>
        <p:spPr>
          <a:xfrm>
            <a:off x="723900" y="4572000"/>
            <a:ext cx="47625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425" b="0">
                <a:solidFill>
                  <a:srgbClr val="5D7280"/>
                </a:solidFill>
              </a:defRPr>
            </a:pPr>
            <a:r>
              <a:rPr sz="1425" b="0">
                <a:solidFill>
                  <a:srgbClr val="5D7280"/>
                </a:solidFill>
              </a:rPr>
              <a:t>Configurazione pensata per l’impiego marino e per standard igienici del settore alimentare.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14DA61C-B636-41C3-B99B-D8108DF44A3C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900" b="0">
                <a:solidFill>
                  <a:srgbClr val="5D7280"/>
                </a:solidFill>
              </a:defRPr>
            </a:pPr>
            <a:r>
              <a:rPr sz="900" b="0">
                <a:solidFill>
                  <a:srgbClr val="5D7280"/>
                </a:solidFill>
              </a:rPr>
              <a:t>GASTEC FOOD S.R.L.  •  info@gastecfood.it</a:t>
            </a:r>
          </a:p>
        </p:txBody>
      </p:sp>
    </p:spTree>
    <p:extLst>
      <p:ext uri="{BB962C8B-B14F-4D97-AF65-F5344CB8AC3E}">
        <p14:creationId xmlns:p14="http://schemas.microsoft.com/office/powerpoint/2010/main" val="196487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542AA479-ED01-4049-A1AA-E72BD9338A67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125" b="1">
                <a:solidFill>
                  <a:srgbClr val="1176B8"/>
                </a:solidFill>
              </a:defRPr>
            </a:pPr>
            <a:r>
              <a:rPr sz="1125" b="1">
                <a:solidFill>
                  <a:srgbClr val="1176B8"/>
                </a:solidFill>
              </a:rPr>
              <a:t>GAMMA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ED40904-45CF-4FDC-8181-1D6FE388025A}"/>
              </a:ext>
            </a:extLst>
          </p:cNvPr>
          <p:cNvSpPr>
            <a:spLocks noGrp="1"/>
          </p:cNvSpPr>
          <p:nvPr/>
        </p:nvSpPr>
        <p:spPr>
          <a:xfrm>
            <a:off x="685800" y="781050"/>
            <a:ext cx="9810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625" b="1">
                <a:solidFill>
                  <a:srgbClr val="082B4C"/>
                </a:solidFill>
              </a:defRPr>
            </a:pPr>
            <a:r>
              <a:rPr sz="2625" b="1">
                <a:solidFill>
                  <a:srgbClr val="082B4C"/>
                </a:solidFill>
              </a:rPr>
              <a:t>Tre taglie per diverse esigenze produttive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F6E079A-B5FE-4A4E-BD0C-52E3F158F5D0}"/>
              </a:ext>
            </a:extLst>
          </p:cNvPr>
          <p:cNvSpPr>
            <a:spLocks noGrp="1"/>
          </p:cNvSpPr>
          <p:nvPr/>
        </p:nvSpPr>
        <p:spPr>
          <a:xfrm>
            <a:off x="11049000" y="514350"/>
            <a:ext cx="47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50" b="1">
                <a:solidFill>
                  <a:srgbClr val="1176B8"/>
                </a:solidFill>
              </a:defRPr>
            </a:pPr>
            <a:r>
              <a:rPr sz="1050" b="1">
                <a:solidFill>
                  <a:srgbClr val="1176B8"/>
                </a:solidFill>
              </a:rPr>
              <a:t>08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573C9BAE-50DD-4508-A930-83B91AF6030E}"/>
              </a:ext>
            </a:extLst>
          </p:cNvPr>
          <p:cNvSpPr>
            <a:spLocks noGrp="1"/>
          </p:cNvSpPr>
          <p:nvPr/>
        </p:nvSpPr>
        <p:spPr>
          <a:xfrm>
            <a:off x="685800" y="1638300"/>
            <a:ext cx="3028950" cy="4171950"/>
          </a:xfrm>
          <a:prstGeom prst="roundRect">
            <a:avLst>
              <a:gd name="adj" fmla="val 5031"/>
            </a:avLst>
          </a:prstGeom>
          <a:solidFill>
            <a:srgbClr val="F5FAFC"/>
          </a:solidFill>
          <a:ln w="9525">
            <a:solidFill>
              <a:srgbClr val="C7DEE8"/>
            </a:solidFill>
            <a:prstDash val="solid"/>
          </a:ln>
        </p:spPr>
      </p:sp>
      <p:pic>
        <p:nvPicPr>
          <p:cNvPr id="24" name="Immagine 2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52525" y="1866900"/>
            <a:ext cx="2095500" cy="2095500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33B1C210-1B8C-4435-9724-FDBB660479AB}"/>
              </a:ext>
            </a:extLst>
          </p:cNvPr>
          <p:cNvSpPr>
            <a:spLocks noGrp="1"/>
          </p:cNvSpPr>
          <p:nvPr/>
        </p:nvSpPr>
        <p:spPr>
          <a:xfrm>
            <a:off x="952500" y="4076700"/>
            <a:ext cx="24955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2175" b="1">
                <a:solidFill>
                  <a:srgbClr val="082B4C"/>
                </a:solidFill>
              </a:defRPr>
            </a:pPr>
            <a:r>
              <a:rPr sz="2175" b="1">
                <a:solidFill>
                  <a:srgbClr val="082B4C"/>
                </a:solidFill>
              </a:rPr>
              <a:t>SF10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19920B6-F240-404A-ACC8-C8CA4B61204B}"/>
              </a:ext>
            </a:extLst>
          </p:cNvPr>
          <p:cNvSpPr>
            <a:spLocks noGrp="1"/>
          </p:cNvSpPr>
          <p:nvPr/>
        </p:nvSpPr>
        <p:spPr>
          <a:xfrm>
            <a:off x="952500" y="4667250"/>
            <a:ext cx="24955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725" b="1">
                <a:solidFill>
                  <a:srgbClr val="1176B8"/>
                </a:solidFill>
              </a:defRPr>
            </a:pPr>
            <a:r>
              <a:rPr sz="1725" b="1">
                <a:solidFill>
                  <a:srgbClr val="1176B8"/>
                </a:solidFill>
              </a:rPr>
              <a:t>1 t/24 h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241A001-2E14-4CD8-8F0E-CC6D75E53ED3}"/>
              </a:ext>
            </a:extLst>
          </p:cNvPr>
          <p:cNvSpPr>
            <a:spLocks noGrp="1"/>
          </p:cNvSpPr>
          <p:nvPr/>
        </p:nvSpPr>
        <p:spPr>
          <a:xfrm>
            <a:off x="952500" y="5143500"/>
            <a:ext cx="24955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75" b="0">
                <a:solidFill>
                  <a:srgbClr val="5D7280"/>
                </a:solidFill>
              </a:defRPr>
            </a:pPr>
            <a:r>
              <a:rPr sz="1275" b="0">
                <a:solidFill>
                  <a:srgbClr val="5D7280"/>
                </a:solidFill>
              </a:rPr>
              <a:t>Compressore 2 HP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793FB027-0170-4F11-B4B6-8927165A8778}"/>
              </a:ext>
            </a:extLst>
          </p:cNvPr>
          <p:cNvSpPr>
            <a:spLocks noGrp="1"/>
          </p:cNvSpPr>
          <p:nvPr/>
        </p:nvSpPr>
        <p:spPr>
          <a:xfrm>
            <a:off x="4095750" y="1638300"/>
            <a:ext cx="3028950" cy="4171950"/>
          </a:xfrm>
          <a:prstGeom prst="roundRect">
            <a:avLst>
              <a:gd name="adj" fmla="val 5031"/>
            </a:avLst>
          </a:prstGeom>
          <a:solidFill>
            <a:srgbClr val="F5FAFC"/>
          </a:solidFill>
          <a:ln w="9525">
            <a:solidFill>
              <a:srgbClr val="C7DEE8"/>
            </a:solidFill>
            <a:prstDash val="solid"/>
          </a:ln>
        </p:spPr>
      </p:sp>
      <p:pic>
        <p:nvPicPr>
          <p:cNvPr id="29" name="Immagine 2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719396" y="1866900"/>
            <a:ext cx="1781658" cy="2095500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ED6392FC-C2A9-4CB1-85F7-030C9A6811F6}"/>
              </a:ext>
            </a:extLst>
          </p:cNvPr>
          <p:cNvSpPr>
            <a:spLocks noGrp="1"/>
          </p:cNvSpPr>
          <p:nvPr/>
        </p:nvSpPr>
        <p:spPr>
          <a:xfrm>
            <a:off x="4362450" y="4076700"/>
            <a:ext cx="24955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2175" b="1">
                <a:solidFill>
                  <a:srgbClr val="082B4C"/>
                </a:solidFill>
              </a:defRPr>
            </a:pPr>
            <a:r>
              <a:rPr sz="2175" b="1">
                <a:solidFill>
                  <a:srgbClr val="082B4C"/>
                </a:solidFill>
              </a:rPr>
              <a:t>SF30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177D672-EAF7-485C-B1E7-BCF426E3A2A9}"/>
              </a:ext>
            </a:extLst>
          </p:cNvPr>
          <p:cNvSpPr>
            <a:spLocks noGrp="1"/>
          </p:cNvSpPr>
          <p:nvPr/>
        </p:nvSpPr>
        <p:spPr>
          <a:xfrm>
            <a:off x="4362450" y="4667250"/>
            <a:ext cx="24955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725" b="1">
                <a:solidFill>
                  <a:srgbClr val="1176B8"/>
                </a:solidFill>
              </a:defRPr>
            </a:pPr>
            <a:r>
              <a:rPr sz="1725" b="1">
                <a:solidFill>
                  <a:srgbClr val="1176B8"/>
                </a:solidFill>
              </a:rPr>
              <a:t>3 t/24 h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634337D-1A6C-4622-9B35-B3C900556B70}"/>
              </a:ext>
            </a:extLst>
          </p:cNvPr>
          <p:cNvSpPr>
            <a:spLocks noGrp="1"/>
          </p:cNvSpPr>
          <p:nvPr/>
        </p:nvSpPr>
        <p:spPr>
          <a:xfrm>
            <a:off x="4362450" y="5143500"/>
            <a:ext cx="24955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75" b="0">
                <a:solidFill>
                  <a:srgbClr val="5D7280"/>
                </a:solidFill>
              </a:defRPr>
            </a:pPr>
            <a:r>
              <a:rPr sz="1275" b="0">
                <a:solidFill>
                  <a:srgbClr val="5D7280"/>
                </a:solidFill>
              </a:rPr>
              <a:t>Compressore 5 HP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2DACC86F-776E-40AD-A3CA-4EA7C0CBEA74}"/>
              </a:ext>
            </a:extLst>
          </p:cNvPr>
          <p:cNvSpPr>
            <a:spLocks noGrp="1"/>
          </p:cNvSpPr>
          <p:nvPr/>
        </p:nvSpPr>
        <p:spPr>
          <a:xfrm>
            <a:off x="7505700" y="1638300"/>
            <a:ext cx="3028950" cy="4171950"/>
          </a:xfrm>
          <a:prstGeom prst="roundRect">
            <a:avLst>
              <a:gd name="adj" fmla="val 5031"/>
            </a:avLst>
          </a:prstGeom>
          <a:solidFill>
            <a:srgbClr val="F5FAFC"/>
          </a:solidFill>
          <a:ln w="9525">
            <a:solidFill>
              <a:srgbClr val="C7DEE8"/>
            </a:solidFill>
            <a:prstDash val="solid"/>
          </a:ln>
        </p:spPr>
      </p:sp>
      <p:pic>
        <p:nvPicPr>
          <p:cNvPr id="34" name="Immagine 33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972425" y="1866900"/>
            <a:ext cx="2095500" cy="2095500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32C920BF-4B67-4556-9556-BD63F95F190B}"/>
              </a:ext>
            </a:extLst>
          </p:cNvPr>
          <p:cNvSpPr>
            <a:spLocks noGrp="1"/>
          </p:cNvSpPr>
          <p:nvPr/>
        </p:nvSpPr>
        <p:spPr>
          <a:xfrm>
            <a:off x="7772400" y="4076700"/>
            <a:ext cx="24955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2175" b="1">
                <a:solidFill>
                  <a:srgbClr val="082B4C"/>
                </a:solidFill>
              </a:defRPr>
            </a:pPr>
            <a:r>
              <a:rPr sz="2175" b="1">
                <a:solidFill>
                  <a:srgbClr val="082B4C"/>
                </a:solidFill>
              </a:rPr>
              <a:t>SF100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A008D70-BAA7-4451-BAC3-A2B0221632A2}"/>
              </a:ext>
            </a:extLst>
          </p:cNvPr>
          <p:cNvSpPr>
            <a:spLocks noGrp="1"/>
          </p:cNvSpPr>
          <p:nvPr/>
        </p:nvSpPr>
        <p:spPr>
          <a:xfrm>
            <a:off x="7772400" y="4667250"/>
            <a:ext cx="24955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725" b="1">
                <a:solidFill>
                  <a:srgbClr val="1176B8"/>
                </a:solidFill>
              </a:defRPr>
            </a:pPr>
            <a:r>
              <a:rPr sz="1725" b="1">
                <a:solidFill>
                  <a:srgbClr val="1176B8"/>
                </a:solidFill>
              </a:rPr>
              <a:t>10 t/24 h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F40864EA-2F27-41F1-B7BC-CD94D70CDBE4}"/>
              </a:ext>
            </a:extLst>
          </p:cNvPr>
          <p:cNvSpPr>
            <a:spLocks noGrp="1"/>
          </p:cNvSpPr>
          <p:nvPr/>
        </p:nvSpPr>
        <p:spPr>
          <a:xfrm>
            <a:off x="7772400" y="5143500"/>
            <a:ext cx="24955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275" b="0">
                <a:solidFill>
                  <a:srgbClr val="5D7280"/>
                </a:solidFill>
              </a:defRPr>
            </a:pPr>
            <a:r>
              <a:rPr sz="1275" b="0">
                <a:solidFill>
                  <a:srgbClr val="5D7280"/>
                </a:solidFill>
              </a:rPr>
              <a:t>Compressore 22 HP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CF276E5-7506-438D-9503-9E57985F28FA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4953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900" b="0">
                <a:solidFill>
                  <a:srgbClr val="5D7280"/>
                </a:solidFill>
              </a:defRPr>
            </a:pPr>
            <a:r>
              <a:rPr sz="900" b="0">
                <a:solidFill>
                  <a:srgbClr val="5D7280"/>
                </a:solidFill>
              </a:rPr>
              <a:t>GASTEC FOOD S.R.L.  •  info@gastecfood.it</a:t>
            </a:r>
          </a:p>
        </p:txBody>
      </p:sp>
    </p:spTree>
    <p:extLst>
      <p:ext uri="{BB962C8B-B14F-4D97-AF65-F5344CB8AC3E}">
        <p14:creationId xmlns:p14="http://schemas.microsoft.com/office/powerpoint/2010/main" val="1682303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B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8093B052-8E44-4162-AE9F-7DBBC88ECD5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2B4C"/>
          </a:solidFill>
          <a:ln w="0">
            <a:noFill/>
            <a:prstDash val="solid"/>
          </a:ln>
        </p:spPr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099E717-66BA-4480-8C62-A0A4871E96E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47650" cy="6858000"/>
          </a:xfrm>
          <a:prstGeom prst="rect">
            <a:avLst/>
          </a:prstGeom>
          <a:solidFill>
            <a:srgbClr val="26B6D5"/>
          </a:solidFill>
          <a:ln w="0">
            <a:noFill/>
            <a:prstDash val="solid"/>
          </a:ln>
        </p:spPr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225FF01-C130-4F30-9215-680382C50D2A}"/>
              </a:ext>
            </a:extLst>
          </p:cNvPr>
          <p:cNvSpPr>
            <a:spLocks noGrp="1"/>
          </p:cNvSpPr>
          <p:nvPr/>
        </p:nvSpPr>
        <p:spPr>
          <a:xfrm>
            <a:off x="723900" y="72390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125" b="1">
                <a:solidFill>
                  <a:srgbClr val="9ED9EA"/>
                </a:solidFill>
              </a:defRPr>
            </a:pPr>
            <a:r>
              <a:rPr sz="1125" b="1">
                <a:solidFill>
                  <a:srgbClr val="9ED9EA"/>
                </a:solidFill>
              </a:rPr>
              <a:t>SLURRY PLASM’ICE BY GASTEC FOOD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0E94880-01EE-4705-B2F0-E1613FA5E127}"/>
              </a:ext>
            </a:extLst>
          </p:cNvPr>
          <p:cNvSpPr>
            <a:spLocks noGrp="1"/>
          </p:cNvSpPr>
          <p:nvPr/>
        </p:nvSpPr>
        <p:spPr>
          <a:xfrm>
            <a:off x="723900" y="1657350"/>
            <a:ext cx="6191250" cy="1295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Valutiamo insieme</a:t>
            </a:r>
          </a:p>
          <a:p>
            <a:pPr algn="l"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la soluzione più adatta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78DF7E4-3038-4260-BF36-AE5543BC1D9D}"/>
              </a:ext>
            </a:extLst>
          </p:cNvPr>
          <p:cNvSpPr>
            <a:spLocks noGrp="1"/>
          </p:cNvSpPr>
          <p:nvPr/>
        </p:nvSpPr>
        <p:spPr>
          <a:xfrm>
            <a:off x="742950" y="3352800"/>
            <a:ext cx="533400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D7EEF5"/>
                </a:solidFill>
              </a:defRPr>
            </a:pPr>
            <a:r>
              <a:rPr sz="1650" b="0">
                <a:solidFill>
                  <a:srgbClr val="D7EEF5"/>
                </a:solidFill>
              </a:rPr>
              <a:t>Capacità produttiva, salinità, temperatura di processo e integrazione nell’impianto: partiamo dalle vostre esigenze operative.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C94FD3F7-495F-45A6-972B-7ADF4B535745}"/>
              </a:ext>
            </a:extLst>
          </p:cNvPr>
          <p:cNvSpPr>
            <a:spLocks noGrp="1"/>
          </p:cNvSpPr>
          <p:nvPr/>
        </p:nvSpPr>
        <p:spPr>
          <a:xfrm>
            <a:off x="7239000" y="1352550"/>
            <a:ext cx="3905250" cy="3714750"/>
          </a:xfrm>
          <a:prstGeom prst="roundRect">
            <a:avLst>
              <a:gd name="adj" fmla="val 4103"/>
            </a:avLst>
          </a:prstGeom>
          <a:solidFill>
            <a:srgbClr val="0D3A60"/>
          </a:solidFill>
          <a:ln w="9525">
            <a:solidFill>
              <a:srgbClr val="2D6689"/>
            </a:solidFill>
            <a:prstDash val="solid"/>
          </a:ln>
        </p:spPr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D4DA633-BEC7-4273-8D56-7A8D0EC8414E}"/>
              </a:ext>
            </a:extLst>
          </p:cNvPr>
          <p:cNvSpPr>
            <a:spLocks noGrp="1"/>
          </p:cNvSpPr>
          <p:nvPr/>
        </p:nvSpPr>
        <p:spPr>
          <a:xfrm>
            <a:off x="7696200" y="1981200"/>
            <a:ext cx="30099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GASTEC FOOD S.R.L.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24F60E1-8544-46EA-96BA-FBDA49909306}"/>
              </a:ext>
            </a:extLst>
          </p:cNvPr>
          <p:cNvSpPr>
            <a:spLocks noGrp="1"/>
          </p:cNvSpPr>
          <p:nvPr/>
        </p:nvSpPr>
        <p:spPr>
          <a:xfrm>
            <a:off x="7696200" y="2781300"/>
            <a:ext cx="30099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800" b="1">
                <a:solidFill>
                  <a:srgbClr val="26B6D5"/>
                </a:solidFill>
              </a:defRPr>
            </a:pPr>
            <a:r>
              <a:rPr sz="1800" b="1">
                <a:solidFill>
                  <a:srgbClr val="26B6D5"/>
                </a:solidFill>
              </a:rPr>
              <a:t>info@gastecfood.it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057970A-F793-47C9-B664-D3C49E6D00CA}"/>
              </a:ext>
            </a:extLst>
          </p:cNvPr>
          <p:cNvSpPr>
            <a:spLocks noGrp="1"/>
          </p:cNvSpPr>
          <p:nvPr/>
        </p:nvSpPr>
        <p:spPr>
          <a:xfrm>
            <a:off x="7696200" y="3619500"/>
            <a:ext cx="30099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350" b="0">
                <a:solidFill>
                  <a:srgbClr val="B9DDE8"/>
                </a:solidFill>
              </a:defRPr>
            </a:pPr>
            <a:r>
              <a:rPr sz="1350" b="0">
                <a:solidFill>
                  <a:srgbClr val="B9DDE8"/>
                </a:solidFill>
              </a:rPr>
              <a:t>Partner for your future</a:t>
            </a:r>
          </a:p>
        </p:txBody>
      </p:sp>
    </p:spTree>
    <p:extLst>
      <p:ext uri="{BB962C8B-B14F-4D97-AF65-F5344CB8AC3E}">
        <p14:creationId xmlns:p14="http://schemas.microsoft.com/office/powerpoint/2010/main" val="120074478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667</Words>
  <Application>Microsoft Office PowerPoint</Application>
  <DocSecurity>0</DocSecurity>
  <PresentationFormat>Widescreen</PresentationFormat>
  <Paragraphs>115</Paragraphs>
  <Slides>9</Slides>
  <Notes>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1" baseType="lpstr">
      <vt:lpstr>Calibri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Giacomo Vilardi</cp:lastModifiedBy>
  <cp:revision>1</cp:revision>
  <dcterms:created xsi:type="dcterms:W3CDTF">2026-07-30T21:29:12Z</dcterms:created>
  <dcterms:modified xsi:type="dcterms:W3CDTF">2026-07-30T21:46:03Z</dcterms:modified>
</cp:coreProperties>
</file>