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79ba341e159a4fa8" /><Relationship Type="http://schemas.openxmlformats.org/officeDocument/2006/relationships/extended-properties" Target="/docProps/app.xml" Id="R0032c9a8370d44b6" /><Relationship Type="http://schemas.openxmlformats.org/officeDocument/2006/relationships/officeDocument" Target="/ppt/presentation.xml" Id="R3aba02df6be349a5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701b969569a845ea"/>
  </p:sldMasterIdLst>
  <p:notesMasterIdLst>
    <p:notesMasterId xmlns:r="http://schemas.openxmlformats.org/officeDocument/2006/relationships" r:id="Rcbbf68fff01a429f"/>
  </p:notesMasterIdLst>
  <p:sldIdLst>
    <p:sldId xmlns:r="http://schemas.openxmlformats.org/officeDocument/2006/relationships" id="256" r:id="R1a657c1f38874069"/>
    <p:sldId xmlns:r="http://schemas.openxmlformats.org/officeDocument/2006/relationships" id="257" r:id="R8a09ab4af0d74c15"/>
    <p:sldId xmlns:r="http://schemas.openxmlformats.org/officeDocument/2006/relationships" id="258" r:id="R49668883e3c64173"/>
    <p:sldId xmlns:r="http://schemas.openxmlformats.org/officeDocument/2006/relationships" id="259" r:id="R10716d29655f49be"/>
    <p:sldId xmlns:r="http://schemas.openxmlformats.org/officeDocument/2006/relationships" id="260" r:id="R88eaac138cc049e1"/>
    <p:sldId xmlns:r="http://schemas.openxmlformats.org/officeDocument/2006/relationships" id="261" r:id="Re1b938b1bd0d4232"/>
    <p:sldId xmlns:r="http://schemas.openxmlformats.org/officeDocument/2006/relationships" id="262" r:id="Rcf67aafe21274396"/>
    <p:sldId xmlns:r="http://schemas.openxmlformats.org/officeDocument/2006/relationships" id="263" r:id="R070542cf68604282"/>
    <p:sldId xmlns:r="http://schemas.openxmlformats.org/officeDocument/2006/relationships" id="264" r:id="R86a826fbd0784b85"/>
    <p:sldId xmlns:r="http://schemas.openxmlformats.org/officeDocument/2006/relationships" id="265" r:id="R7f933ca044c441a4"/>
    <p:sldId xmlns:r="http://schemas.openxmlformats.org/officeDocument/2006/relationships" id="266" r:id="R34e102e4556e4545"/>
    <p:sldId xmlns:r="http://schemas.openxmlformats.org/officeDocument/2006/relationships" id="267" r:id="R7618b9ee4b9a48e8"/>
    <p:sldId xmlns:r="http://schemas.openxmlformats.org/officeDocument/2006/relationships" id="268" r:id="Rea0a7eba49954175"/>
    <p:sldId xmlns:r="http://schemas.openxmlformats.org/officeDocument/2006/relationships" id="269" r:id="Rd7b2b7d644364063"/>
    <p:sldId xmlns:r="http://schemas.openxmlformats.org/officeDocument/2006/relationships" id="270" r:id="R0f08e33d2ba64ffd"/>
    <p:sldId xmlns:r="http://schemas.openxmlformats.org/officeDocument/2006/relationships" id="271" r:id="R8817a24390f548b7"/>
    <p:sldId xmlns:r="http://schemas.openxmlformats.org/officeDocument/2006/relationships" id="272" r:id="R8f6867e38c634fb2"/>
    <p:sldId xmlns:r="http://schemas.openxmlformats.org/officeDocument/2006/relationships" id="273" r:id="R2dd4c4443af04562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4f2c406c605b4519" /><Relationship Type="http://schemas.openxmlformats.org/officeDocument/2006/relationships/slideMaster" Target="/ppt/slideMasters/slideMaster1.xml" Id="R701b969569a845ea" /><Relationship Type="http://schemas.openxmlformats.org/officeDocument/2006/relationships/notesMaster" Target="/ppt/notesMasters/notesMaster1.xml" Id="Rcbbf68fff01a429f" /><Relationship Type="http://schemas.openxmlformats.org/officeDocument/2006/relationships/presProps" Target="/ppt/presProps.xml" Id="R26136149350b4bae" /><Relationship Type="http://schemas.openxmlformats.org/officeDocument/2006/relationships/tableStyles" Target="/ppt/tableStyles.xml" Id="Rb03d0a29bd034a0f" /><Relationship Type="http://schemas.openxmlformats.org/officeDocument/2006/relationships/slide" Target="/ppt/slides/slide1.xml" Id="R1a657c1f38874069" /><Relationship Type="http://schemas.openxmlformats.org/officeDocument/2006/relationships/slide" Target="/ppt/slides/slide2.xml" Id="R8a09ab4af0d74c15" /><Relationship Type="http://schemas.openxmlformats.org/officeDocument/2006/relationships/slide" Target="/ppt/slides/slide3.xml" Id="R49668883e3c64173" /><Relationship Type="http://schemas.openxmlformats.org/officeDocument/2006/relationships/slide" Target="/ppt/slides/slide4.xml" Id="R10716d29655f49be" /><Relationship Type="http://schemas.openxmlformats.org/officeDocument/2006/relationships/slide" Target="/ppt/slides/slide5.xml" Id="R88eaac138cc049e1" /><Relationship Type="http://schemas.openxmlformats.org/officeDocument/2006/relationships/slide" Target="/ppt/slides/slide6.xml" Id="Re1b938b1bd0d4232" /><Relationship Type="http://schemas.openxmlformats.org/officeDocument/2006/relationships/slide" Target="/ppt/slides/slide7.xml" Id="Rcf67aafe21274396" /><Relationship Type="http://schemas.openxmlformats.org/officeDocument/2006/relationships/slide" Target="/ppt/slides/slide8.xml" Id="R070542cf68604282" /><Relationship Type="http://schemas.openxmlformats.org/officeDocument/2006/relationships/slide" Target="/ppt/slides/slide9.xml" Id="R86a826fbd0784b85" /><Relationship Type="http://schemas.openxmlformats.org/officeDocument/2006/relationships/slide" Target="/ppt/slides/slide10.xml" Id="R7f933ca044c441a4" /><Relationship Type="http://schemas.openxmlformats.org/officeDocument/2006/relationships/slide" Target="/ppt/slides/slide11.xml" Id="R34e102e4556e4545" /><Relationship Type="http://schemas.openxmlformats.org/officeDocument/2006/relationships/slide" Target="/ppt/slides/slide12.xml" Id="R7618b9ee4b9a48e8" /><Relationship Type="http://schemas.openxmlformats.org/officeDocument/2006/relationships/slide" Target="/ppt/slides/slide13.xml" Id="Rea0a7eba49954175" /><Relationship Type="http://schemas.openxmlformats.org/officeDocument/2006/relationships/slide" Target="/ppt/slides/slide14.xml" Id="Rd7b2b7d644364063" /><Relationship Type="http://schemas.openxmlformats.org/officeDocument/2006/relationships/slide" Target="/ppt/slides/slide15.xml" Id="R0f08e33d2ba64ffd" /><Relationship Type="http://schemas.openxmlformats.org/officeDocument/2006/relationships/slide" Target="/ppt/slides/slide16.xml" Id="R8817a24390f548b7" /><Relationship Type="http://schemas.openxmlformats.org/officeDocument/2006/relationships/slide" Target="/ppt/slides/slide17.xml" Id="R8f6867e38c634fb2" /><Relationship Type="http://schemas.openxmlformats.org/officeDocument/2006/relationships/slide" Target="/ppt/slides/slide18.xml" Id="R2dd4c4443af04562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a99fca3cd53c4e66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fd48565384cc4ed0" /><Relationship Type="http://schemas.openxmlformats.org/officeDocument/2006/relationships/notesMaster" Target="/ppt/notesMasters/notesMaster1.xml" Id="R5a5efccd57894336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a9b8be02f7c24db1" /><Relationship Type="http://schemas.openxmlformats.org/officeDocument/2006/relationships/notesMaster" Target="/ppt/notesMasters/notesMaster1.xml" Id="R59dcc19140a244d1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e37144a2f9094f1a" /><Relationship Type="http://schemas.openxmlformats.org/officeDocument/2006/relationships/notesMaster" Target="/ppt/notesMasters/notesMaster1.xml" Id="R0416583c64574035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7c3aca9ed06e4030" /><Relationship Type="http://schemas.openxmlformats.org/officeDocument/2006/relationships/notesMaster" Target="/ppt/notesMasters/notesMaster1.xml" Id="Rf6202bd101874f0a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ffaafff89abe4966" /><Relationship Type="http://schemas.openxmlformats.org/officeDocument/2006/relationships/notesMaster" Target="/ppt/notesMasters/notesMaster1.xml" Id="R7328704d926746f9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aabb20dd539549cd" /><Relationship Type="http://schemas.openxmlformats.org/officeDocument/2006/relationships/notesMaster" Target="/ppt/notesMasters/notesMaster1.xml" Id="Rd24f95253db74682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861647f39e4e46be" /><Relationship Type="http://schemas.openxmlformats.org/officeDocument/2006/relationships/notesMaster" Target="/ppt/notesMasters/notesMaster1.xml" Id="Re8890f78ad494eea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d998448a20ce4ed9" /><Relationship Type="http://schemas.openxmlformats.org/officeDocument/2006/relationships/notesMaster" Target="/ppt/notesMasters/notesMaster1.xml" Id="R692c8aaa95714068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1ecdeda05b0142b4" /><Relationship Type="http://schemas.openxmlformats.org/officeDocument/2006/relationships/notesMaster" Target="/ppt/notesMasters/notesMaster1.xml" Id="R3c1fb6a6654347cf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6a68bd9355534f74" /><Relationship Type="http://schemas.openxmlformats.org/officeDocument/2006/relationships/notesMaster" Target="/ppt/notesMasters/notesMaster1.xml" Id="Rd1bad3a6d5cd479e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b5e3192d1e944fb1" /><Relationship Type="http://schemas.openxmlformats.org/officeDocument/2006/relationships/notesMaster" Target="/ppt/notesMasters/notesMaster1.xml" Id="R9ea71201a1fd4957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2d59e927c8934f8c" /><Relationship Type="http://schemas.openxmlformats.org/officeDocument/2006/relationships/notesMaster" Target="/ppt/notesMasters/notesMaster1.xml" Id="Rd24e1c4b14394691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4f80fcc28cb94761" /><Relationship Type="http://schemas.openxmlformats.org/officeDocument/2006/relationships/notesMaster" Target="/ppt/notesMasters/notesMaster1.xml" Id="R46113a0ddc1f4575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3ccba6c234ac4c54" /><Relationship Type="http://schemas.openxmlformats.org/officeDocument/2006/relationships/notesMaster" Target="/ppt/notesMasters/notesMaster1.xml" Id="R02b36002e6664c1a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32ebefcd4885497c" /><Relationship Type="http://schemas.openxmlformats.org/officeDocument/2006/relationships/notesMaster" Target="/ppt/notesMasters/notesMaster1.xml" Id="R18f4de2ca3d142c4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1819bbb5b9294d03" /><Relationship Type="http://schemas.openxmlformats.org/officeDocument/2006/relationships/notesMaster" Target="/ppt/notesMasters/notesMaster1.xml" Id="R45e3ec4f2ba648f6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cf4ec37ba24142c6" /><Relationship Type="http://schemas.openxmlformats.org/officeDocument/2006/relationships/notesMaster" Target="/ppt/notesMasters/notesMaster1.xml" Id="Reb4c2dac41e24bcd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27d5e433380a46c5" /><Relationship Type="http://schemas.openxmlformats.org/officeDocument/2006/relationships/notesMaster" Target="/ppt/notesMasters/notesMaster1.xml" Id="Rf55e84adc3954743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Fonte: immagine del dispositivo PS-501T già personalizzato Gastec Food fornita dal cliente, 30 settembre 2026. Presentazione commerciale in italiano ricostruita dalle dieci pagine fotografiche ricevute. Nessuna pubblicazione autorizzata in questa fase.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Fonte: fotografie e materiale commerciale forniti dal cliente, intero fascicolo. Testi rielaborati in italiano. Le immagini di applicazione provengono dal materiale fornito. Marchio Gastec Food fornito dal cliente.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Fonte: fotografie e materiale commerciale forniti dal cliente, 14.13.15 e 14.13.29. Testi rielaborati in italiano. Le immagini di applicazione provengono dal materiale fornito. Marchio Gastec Food fornito dal cliente.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Fonte: fotografie e materiale commerciale forniti dal cliente, 14.13.29, 14.13.48 e 14.14.10. Testi rielaborati in italiano. Le immagini di applicazione provengono dal materiale fornito. Marchio Gastec Food fornito dal cliente.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Fonte: fotografie e materiale commerciale forniti dal cliente, 14.14.31. Testi rielaborati in italiano. Le immagini di applicazione provengono dal materiale fornito. Marchio Gastec Food fornito dal cliente.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Fonte: fotografie e materiale commerciale forniti dal cliente, 14.14.58 e 14.13.48. Testi rielaborati in italiano. Le immagini di applicazione provengono dal materiale fornito. Marchio Gastec Food fornito dal cliente.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Fonte: fotografie e materiale commerciale forniti dal cliente, 14.14.58. Testi rielaborati in italiano. Le immagini di applicazione provengono dal materiale fornito. Marchio Gastec Food fornito dal cliente.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Fonte: fotografie e materiale commerciale forniti dal cliente, 14.15.18 e 14.15.46. Testi rielaborati in italiano. Le immagini di applicazione provengono dal materiale fornito. Marchio Gastec Food fornito dal cliente.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Fonte: fotografie e materiale commerciale forniti dal cliente, 14.16.08. Testi rielaborati in italiano. Le immagini di applicazione provengono dal materiale fornito. Marchio Gastec Food fornito dal cliente.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Fonte: fotografie e materiale commerciale forniti dal cliente, 14.16.27. Testi rielaborati in italiano. Le immagini di applicazione provengono dal materiale fornito. Marchio Gastec Food fornito dal cliente.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Fonte: fotografie e materiale commerciale forniti dal cliente, intero fascicolo. Testi rielaborati in italiano. Le immagini di applicazione provengono dal materiale fornito. Marchio Gastec Food fornito dal cliente.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Fonte: fotografie e materiale commerciale forniti dal cliente, intero fascicolo. Testi rielaborati in italiano. Le immagini di applicazione provengono dal materiale fornito. Marchio Gastec Food fornito dal cliente.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Fonte: fotografie e materiale commerciale forniti dal cliente, 14.13.48. Testi rielaborati in italiano. Le immagini di applicazione provengono dal materiale fornito. Marchio Gastec Food fornito dal cliente.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Fonte: fotografie e materiale commerciale forniti dal cliente, 14.14.10. Testi rielaborati in italiano. Le immagini di applicazione provengono dal materiale fornito. Marchio Gastec Food fornito dal cliente.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Fonte: fotografie e materiale commerciale forniti dal cliente, 14.16.08. Testi rielaborati in italiano. Le immagini di applicazione provengono dal materiale fornito. Marchio Gastec Food fornito dal cliente.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Fonte: fotografie e materiale commerciale forniti dal cliente, 14.23.55. Testi rielaborati in italiano. Le immagini di applicazione provengono dal materiale fornito. Marchio Gastec Food fornito dal cliente.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Fonte: fotografie e materiale commerciale forniti dal cliente, 14.23.55. Testi rielaborati in italiano. Le immagini di applicazione provengono dal materiale fornito. Marchio Gastec Food fornito dal cliente.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Fonte: fotografie e materiale commerciale forniti dal cliente, intero fascicolo. Testi rielaborati in italiano. Le immagini di applicazione provengono dal materiale fornito. Marchio Gastec Food fornito dal cliente.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705a5121592491f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784fa0de3234058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3c5c3fb01524f13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4d7df19cf974a82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2f4e1d26a8f44d9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d14ca3dd2c14e48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012FFEEC-D7E4-4156-8C48-78D7054348CD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AC97B955-3C2E-4B05-812E-D375D752E5C4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BB2C67B7-0A44-4B73-AE7D-2637C2869076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BD300167-D43C-45A5-A4A5-1EDE132A9532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0759596A-A473-4C94-A56F-6A3BA335F14A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9D6BAFF5-1F14-40BE-B9A8-1B0115F400BF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91DADCEF-9B32-4055-A22C-80DE947EC3EE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7D45C3DF-8600-4042-8ABA-A47C0F24F0FF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663BC604-1FC4-4C19-A2FD-FFEF597D7F94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3179F043-9B45-4863-8828-FFC56FC569FF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0a3dc4f920984015" /><Relationship Type="http://schemas.openxmlformats.org/officeDocument/2006/relationships/slideLayout" Target="/ppt/slideLayouts/slideLayout1.xml" Id="Rf0e275bd7c52487d" /><Relationship Type="http://schemas.openxmlformats.org/officeDocument/2006/relationships/slideLayout" Target="/ppt/slideLayouts/slideLayout2.xml" Id="R78d32492dcc14334" /><Relationship Type="http://schemas.openxmlformats.org/officeDocument/2006/relationships/slideLayout" Target="/ppt/slideLayouts/slideLayout3.xml" Id="Re4d267c89f9b4609" /><Relationship Type="http://schemas.openxmlformats.org/officeDocument/2006/relationships/slideLayout" Target="/ppt/slideLayouts/slideLayout4.xml" Id="R524af636a5e14a0b" /><Relationship Type="http://schemas.openxmlformats.org/officeDocument/2006/relationships/slideLayout" Target="/ppt/slideLayouts/slideLayout5.xml" Id="Re15c0062285044d9" /><Relationship Type="http://schemas.openxmlformats.org/officeDocument/2006/relationships/slideLayout" Target="/ppt/slideLayouts/slideLayout6.xml" Id="R77185408cabf408c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f0e275bd7c52487d"/>
    <p:sldLayoutId xmlns:r="http://schemas.openxmlformats.org/officeDocument/2006/relationships" id="2147483650" r:id="R78d32492dcc14334"/>
    <p:sldLayoutId xmlns:r="http://schemas.openxmlformats.org/officeDocument/2006/relationships" id="2147483651" r:id="Re4d267c89f9b4609"/>
    <p:sldLayoutId xmlns:r="http://schemas.openxmlformats.org/officeDocument/2006/relationships" id="2147483652" r:id="R524af636a5e14a0b"/>
    <p:sldLayoutId xmlns:r="http://schemas.openxmlformats.org/officeDocument/2006/relationships" id="2147483653" r:id="Re15c0062285044d9"/>
    <p:sldLayoutId xmlns:r="http://schemas.openxmlformats.org/officeDocument/2006/relationships" id="2147483654" r:id="R77185408cabf408c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def8f0d6d5e4745" /><Relationship Type="http://schemas.openxmlformats.org/officeDocument/2006/relationships/image" Target="/ppt/media/image.png" Id="R073123a921f94c5c" /><Relationship Type="http://schemas.openxmlformats.org/officeDocument/2006/relationships/image" Target="/ppt/media/image.jpeg" Id="Rad8150363ea14b9f" /><Relationship Type="http://schemas.openxmlformats.org/officeDocument/2006/relationships/notesSlide" Target="/ppt/notesSlides/notesSlide1.xml" Id="Rc49ff9c8f98f4491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de1bb224b1ed4c8e" /><Relationship Type="http://schemas.openxmlformats.org/officeDocument/2006/relationships/image" Target="/ppt/media/image2.png" Id="Rc92a056020744cc5" /><Relationship Type="http://schemas.openxmlformats.org/officeDocument/2006/relationships/notesSlide" Target="/ppt/notesSlides/notesSlide2.xml" Id="R3a3a7e34f06a42b5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7c2bc172a6848c4" /><Relationship Type="http://schemas.openxmlformats.org/officeDocument/2006/relationships/image" Target="/ppt/media/image3.png" Id="R538762cd1a264bb5" /><Relationship Type="http://schemas.openxmlformats.org/officeDocument/2006/relationships/image" Target="/ppt/media/image2.jpeg" Id="Rfd558f60cc464a91" /><Relationship Type="http://schemas.openxmlformats.org/officeDocument/2006/relationships/notesSlide" Target="/ppt/notesSlides/notesSlide3.xml" Id="R938d6248d3104277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e058ca885f0647e2" /><Relationship Type="http://schemas.openxmlformats.org/officeDocument/2006/relationships/image" Target="/ppt/media/image4.png" Id="R93d8a4df3b984761" /><Relationship Type="http://schemas.openxmlformats.org/officeDocument/2006/relationships/image" Target="/ppt/media/image3.jpeg" Id="R97ca50bc8bbe4666" /><Relationship Type="http://schemas.openxmlformats.org/officeDocument/2006/relationships/notesSlide" Target="/ppt/notesSlides/notesSlide4.xml" Id="R980549c2b8804c61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d5c9d973dede4413" /><Relationship Type="http://schemas.openxmlformats.org/officeDocument/2006/relationships/image" Target="/ppt/media/image5.png" Id="R84794c93f2ca4828" /><Relationship Type="http://schemas.openxmlformats.org/officeDocument/2006/relationships/image" Target="/ppt/media/image4.jpeg" Id="Rcb3d0f6351f2495d" /><Relationship Type="http://schemas.openxmlformats.org/officeDocument/2006/relationships/notesSlide" Target="/ppt/notesSlides/notesSlide5.xml" Id="Ra3c1593637ac42cf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99a864956b345cf" /><Relationship Type="http://schemas.openxmlformats.org/officeDocument/2006/relationships/image" Target="/ppt/media/image6.png" Id="Ree185b0616e0481e" /><Relationship Type="http://schemas.openxmlformats.org/officeDocument/2006/relationships/image" Target="/ppt/media/image5.jpeg" Id="R0acaba93740d47b1" /><Relationship Type="http://schemas.openxmlformats.org/officeDocument/2006/relationships/notesSlide" Target="/ppt/notesSlides/notesSlide6.xml" Id="R1eb17641bea1438d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928a1e1ba4347cc" /><Relationship Type="http://schemas.openxmlformats.org/officeDocument/2006/relationships/image" Target="/ppt/media/image7.png" Id="R9dfb325441f24954" /><Relationship Type="http://schemas.openxmlformats.org/officeDocument/2006/relationships/image" Target="/ppt/media/image6.jpeg" Id="Rc4707db2abf24f73" /><Relationship Type="http://schemas.openxmlformats.org/officeDocument/2006/relationships/notesSlide" Target="/ppt/notesSlides/notesSlide7.xml" Id="R1cfbd38a2916405e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6b7f63e90c94a9d" /><Relationship Type="http://schemas.openxmlformats.org/officeDocument/2006/relationships/image" Target="/ppt/media/image8.png" Id="Ra493d131fccf40a9" /><Relationship Type="http://schemas.openxmlformats.org/officeDocument/2006/relationships/image" Target="/ppt/media/image7.jpeg" Id="Ra3ed99fa50894857" /><Relationship Type="http://schemas.openxmlformats.org/officeDocument/2006/relationships/notesSlide" Target="/ppt/notesSlides/notesSlide8.xml" Id="R916f094669634c68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d96934fffd0d454f" /><Relationship Type="http://schemas.openxmlformats.org/officeDocument/2006/relationships/image" Target="/ppt/media/image9.png" Id="R068ebea9af534848" /><Relationship Type="http://schemas.openxmlformats.org/officeDocument/2006/relationships/notesSlide" Target="/ppt/notesSlides/notesSlide9.xml" Id="R67ca735e75744edc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48c73799ca746eb" /><Relationship Type="http://schemas.openxmlformats.org/officeDocument/2006/relationships/image" Target="/ppt/media/image10.png" Id="R197aa0f2732645e8" /><Relationship Type="http://schemas.openxmlformats.org/officeDocument/2006/relationships/image" Target="/ppt/media/image11.png" Id="R73dfa3d7a6be4ba7" /><Relationship Type="http://schemas.openxmlformats.org/officeDocument/2006/relationships/notesSlide" Target="/ppt/notesSlides/notesSlide10.xml" Id="R5c5a9a44587e42c4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62bcdfc249846e9" /><Relationship Type="http://schemas.openxmlformats.org/officeDocument/2006/relationships/image" Target="/ppt/media/image12.png" Id="R22a332973b8c48a9" /><Relationship Type="http://schemas.openxmlformats.org/officeDocument/2006/relationships/notesSlide" Target="/ppt/notesSlides/notesSlide11.xml" Id="R6f69e39e641b43ee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75101bbf67443d6" /><Relationship Type="http://schemas.openxmlformats.org/officeDocument/2006/relationships/image" Target="/ppt/media/image13.png" Id="R9dc5c137370b46d7" /><Relationship Type="http://schemas.openxmlformats.org/officeDocument/2006/relationships/notesSlide" Target="/ppt/notesSlides/notesSlide12.xml" Id="R592d1d43b46f41ee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ddb78fe97c243ac" /><Relationship Type="http://schemas.openxmlformats.org/officeDocument/2006/relationships/image" Target="/ppt/media/image14.png" Id="R4d45730d7fe04afb" /><Relationship Type="http://schemas.openxmlformats.org/officeDocument/2006/relationships/notesSlide" Target="/ppt/notesSlides/notesSlide13.xml" Id="R9448e2a4ef2a48aa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e3a1a23c6c54d73" /><Relationship Type="http://schemas.openxmlformats.org/officeDocument/2006/relationships/image" Target="/ppt/media/image15.png" Id="R70bbd2e271624305" /><Relationship Type="http://schemas.openxmlformats.org/officeDocument/2006/relationships/notesSlide" Target="/ppt/notesSlides/notesSlide14.xml" Id="R626664ab0fdb4531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ae3514d269c4d25" /><Relationship Type="http://schemas.openxmlformats.org/officeDocument/2006/relationships/image" Target="/ppt/media/image16.png" Id="Rb2d8a07bfdf7488a" /><Relationship Type="http://schemas.openxmlformats.org/officeDocument/2006/relationships/notesSlide" Target="/ppt/notesSlides/notesSlide15.xml" Id="R04f2093cfb0a4c5c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01be7342f664005" /><Relationship Type="http://schemas.openxmlformats.org/officeDocument/2006/relationships/image" Target="/ppt/media/image17.png" Id="Rb7b818e6aa6d4b34" /><Relationship Type="http://schemas.openxmlformats.org/officeDocument/2006/relationships/notesSlide" Target="/ppt/notesSlides/notesSlide16.xml" Id="R6162c56b02254498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594a11e6aba4b40" /><Relationship Type="http://schemas.openxmlformats.org/officeDocument/2006/relationships/image" Target="/ppt/media/image18.png" Id="Rf66cb7cef7a74b8c" /><Relationship Type="http://schemas.openxmlformats.org/officeDocument/2006/relationships/notesSlide" Target="/ppt/notesSlides/notesSlide17.xml" Id="R992181594a8048ae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d963dbf3d7dc40bb" /><Relationship Type="http://schemas.openxmlformats.org/officeDocument/2006/relationships/image" Target="/ppt/media/image19.png" Id="Rb7390d913ad04b50" /><Relationship Type="http://schemas.openxmlformats.org/officeDocument/2006/relationships/notesSlide" Target="/ppt/notesSlides/notesSlide18.xml" Id="R4c3e507d9e884285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1B0F14F-C16E-4F37-B92C-3A148817A7F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73123a921f94c5c"/>
          <a:srcRect xmlns:a="http://schemas.openxmlformats.org/drawingml/2006/main" l="0" t="0" r="0" b="17000"/>
          <a:stretch xmlns:a="http://schemas.openxmlformats.org/drawingml/2006/main"/>
        </p:blipFill>
        <p:spPr>
          <a:xfrm xmlns:a="http://schemas.openxmlformats.org/drawingml/2006/main">
            <a:off x="571500" y="428625"/>
            <a:ext cx="2524125" cy="1428750"/>
          </a:xfrm>
          <a:prstGeom xmlns:a="http://schemas.openxmlformats.org/drawingml/2006/main" prst="rect">
            <a:avLst/>
          </a:prstGeom>
        </p:spPr>
      </p:pic>
      <p:sp>
        <p:nvSpPr>
          <p:cNvPr id="2" name="text-0">
            <a:extLst xmlns:a="http://schemas.openxmlformats.org/drawingml/2006/main">
              <a:ext uri="{FF2B5EF4-FFF2-40B4-BE49-F238E27FC236}">
                <a16:creationId xmlns:a16="http://schemas.microsoft.com/office/drawing/2014/main" id="{189C7188-6D60-450B-A943-E8C2E32062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0075" y="2114550"/>
            <a:ext cx="5429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650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650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650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650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650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650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650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650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650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650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650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007D9B"/>
                </a:solidFill>
                <a:latin typeface="DejaVu Sans"/>
                <a:ea typeface="DejaVu Sans"/>
                <a:cs typeface="DejaVu Sans"/>
              </a:rPr>
              <a:t>TECNOLOGIA AL PLASMA</a:t>
            </a:r>
          </a:p>
        </p:txBody>
      </p:sp>
      <p:sp>
        <p:nvSpPr>
          <p:cNvPr id="3" name="text-1">
            <a:extLst xmlns:a="http://schemas.openxmlformats.org/drawingml/2006/main">
              <a:ext uri="{FF2B5EF4-FFF2-40B4-BE49-F238E27FC236}">
                <a16:creationId xmlns:a16="http://schemas.microsoft.com/office/drawing/2014/main" id="{3C3F2523-37B8-4A22-BFF7-5AC8E2F67D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667000"/>
            <a:ext cx="5810250" cy="1476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4350" b="1">
                <a:solidFill>
                  <a:srgbClr val="123E51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4350" b="1">
                <a:solidFill>
                  <a:srgbClr val="123E51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4350" b="1">
                <a:solidFill>
                  <a:srgbClr val="123E51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4350" b="1">
                <a:solidFill>
                  <a:srgbClr val="123E51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4350" b="1">
                <a:solidFill>
                  <a:srgbClr val="123E51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4350" b="1">
                <a:solidFill>
                  <a:srgbClr val="123E51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4350" b="1">
                <a:solidFill>
                  <a:srgbClr val="123E51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4350" b="1">
                <a:solidFill>
                  <a:srgbClr val="123E51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4350" b="1">
                <a:solidFill>
                  <a:srgbClr val="123E51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4350" b="1">
                <a:solidFill>
                  <a:srgbClr val="123E51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4350" b="1">
                <a:solidFill>
                  <a:srgbClr val="123E51"/>
                </a:solidFill>
                <a:latin typeface="DejaVu Sans"/>
                <a:ea typeface="DejaVu Sans"/>
                <a:cs typeface="DejaVu Sans"/>
              </a:defRPr>
            </a:pPr>
            <a:r>
              <a:rPr sz="4350" b="1">
                <a:solidFill>
                  <a:srgbClr val="123E51"/>
                </a:solidFill>
                <a:latin typeface="DejaVu Sans"/>
                <a:ea typeface="DejaVu Sans"/>
                <a:cs typeface="DejaVu Sans"/>
              </a:rPr>
              <a:t>Trattamento</a:t>
            </a:r>
          </a:p>
          <a:p xmlns:a="http://schemas.openxmlformats.org/drawingml/2006/main">
            <a:pPr>
              <a:defRPr sz="4350" b="1">
                <a:solidFill>
                  <a:srgbClr val="123E51"/>
                </a:solidFill>
                <a:latin typeface="DejaVu Sans"/>
                <a:ea typeface="DejaVu Sans"/>
                <a:cs typeface="DejaVu Sans"/>
              </a:defRPr>
            </a:pPr>
            <a:r>
              <a:rPr sz="4350" b="1">
                <a:solidFill>
                  <a:srgbClr val="123E51"/>
                </a:solidFill>
                <a:latin typeface="DejaVu Sans"/>
                <a:ea typeface="DejaVu Sans"/>
                <a:cs typeface="DejaVu Sans"/>
              </a:rPr>
              <a:t>di aria e acqua</a:t>
            </a:r>
          </a:p>
        </p:txBody>
      </p:sp>
      <p:sp>
        <p:nvSpPr>
          <p:cNvPr id="4" name="text-2">
            <a:extLst xmlns:a="http://schemas.openxmlformats.org/drawingml/2006/main">
              <a:ext uri="{FF2B5EF4-FFF2-40B4-BE49-F238E27FC236}">
                <a16:creationId xmlns:a16="http://schemas.microsoft.com/office/drawing/2014/main" id="{381230E4-D8D6-400B-BEF3-F99377617D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0075" y="4476750"/>
            <a:ext cx="5619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0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0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0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0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0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0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0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0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0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0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506673"/>
                </a:solidFill>
                <a:latin typeface="DejaVu Sans"/>
                <a:ea typeface="DejaVu Sans"/>
                <a:cs typeface="DejaVu Sans"/>
              </a:rPr>
              <a:t>Applicazioni per l’industria alimentare,</a:t>
            </a:r>
          </a:p>
          <a:p xmlns:a="http://schemas.openxmlformats.org/drawingml/2006/main">
            <a:pPr>
              <a:defRPr sz="20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506673"/>
                </a:solidFill>
                <a:latin typeface="DejaVu Sans"/>
                <a:ea typeface="DejaVu Sans"/>
                <a:cs typeface="DejaVu Sans"/>
              </a:rPr>
              <a:t>la conservazione e l’agricoltura</a:t>
            </a:r>
          </a:p>
        </p:txBody>
      </p:sp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FE68C0E-AEC0-41C5-B0EA-3F693D80639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d8150363ea14b9f"/>
          <a:stretch xmlns:a="http://schemas.openxmlformats.org/drawingml/2006/main"/>
        </p:blipFill>
        <p:spPr>
          <a:xfrm xmlns:a="http://schemas.openxmlformats.org/drawingml/2006/main">
            <a:off x="6619875" y="1286291"/>
            <a:ext cx="5143500" cy="4761668"/>
          </a:xfrm>
          <a:prstGeom xmlns:a="http://schemas.openxmlformats.org/drawingml/2006/main" prst="rect">
            <a:avLst/>
          </a:prstGeom>
        </p:spPr>
      </p:pic>
      <p:sp>
        <p:nvSpPr>
          <p:cNvPr id="6" name="text-3">
            <a:extLst xmlns:a="http://schemas.openxmlformats.org/drawingml/2006/main">
              <a:ext uri="{FF2B5EF4-FFF2-40B4-BE49-F238E27FC236}">
                <a16:creationId xmlns:a16="http://schemas.microsoft.com/office/drawing/2014/main" id="{8F8D9F02-EE67-49D3-97D8-EF3560CCAE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0075" y="5619750"/>
            <a:ext cx="5715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350" b="0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350" b="0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350" b="0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350" b="0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350" b="0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350" b="0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350" b="0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350" b="0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350" b="0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350" b="0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007D9B"/>
                </a:solidFill>
                <a:latin typeface="DejaVu Sans"/>
                <a:ea typeface="DejaVu Sans"/>
                <a:cs typeface="DejaVu Sans"/>
              </a:rPr>
              <a:t>Tutte le soluzioni proposte saranno testate nei vostri ambienti prima dell’applicazione definitiva.</a:t>
            </a:r>
          </a:p>
        </p:txBody>
      </p:sp>
      <p:sp>
        <p:nvSpPr>
          <p:cNvPr id="7" name="text-4">
            <a:extLst xmlns:a="http://schemas.openxmlformats.org/drawingml/2006/main">
              <a:ext uri="{FF2B5EF4-FFF2-40B4-BE49-F238E27FC236}">
                <a16:creationId xmlns:a16="http://schemas.microsoft.com/office/drawing/2014/main" id="{669AE144-E771-4705-BA22-8B00CE66A2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0075" y="6334125"/>
            <a:ext cx="5334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875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875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007D9B"/>
                </a:solidFill>
                <a:latin typeface="DejaVu Sans"/>
                <a:ea typeface="DejaVu Sans"/>
                <a:cs typeface="DejaVu Sans"/>
              </a:rPr>
              <a:t>gastecfood.it</a:t>
            </a:r>
          </a:p>
        </p:txBody>
      </p:sp>
    </p:spTree>
    <p:extLst>
      <p:ext uri="{BB962C8B-B14F-4D97-AF65-F5344CB8AC3E}">
        <p14:creationId xmlns:p14="http://schemas.microsoft.com/office/powerpoint/2010/main" val="343293853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A91A31B-1033-4AD0-8463-533171D43A5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92a056020744cc5"/>
          <a:srcRect xmlns:a="http://schemas.openxmlformats.org/drawingml/2006/main" l="0" t="0" r="0" b="17000"/>
          <a:stretch xmlns:a="http://schemas.openxmlformats.org/drawingml/2006/main"/>
        </p:blipFill>
        <p:spPr>
          <a:xfrm xmlns:a="http://schemas.openxmlformats.org/drawingml/2006/main">
            <a:off x="10287000" y="266700"/>
            <a:ext cx="1409700" cy="809625"/>
          </a:xfrm>
          <a:prstGeom xmlns:a="http://schemas.openxmlformats.org/drawingml/2006/main" prst="rect">
            <a:avLst/>
          </a:prstGeom>
        </p:spPr>
      </p:pic>
      <p:sp>
        <p:nvSpPr>
          <p:cNvPr id="2" name="text-0">
            <a:extLst xmlns:a="http://schemas.openxmlformats.org/drawingml/2006/main">
              <a:ext uri="{FF2B5EF4-FFF2-40B4-BE49-F238E27FC236}">
                <a16:creationId xmlns:a16="http://schemas.microsoft.com/office/drawing/2014/main" id="{2B1197FE-82FB-41D2-8C8D-CA3540326B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457200"/>
            <a:ext cx="947737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150" b="1">
                <a:solidFill>
                  <a:srgbClr val="123E51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150" b="1">
                <a:solidFill>
                  <a:srgbClr val="123E51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150" b="1">
                <a:solidFill>
                  <a:srgbClr val="123E51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150" b="1">
                <a:solidFill>
                  <a:srgbClr val="123E51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150" b="1">
                <a:solidFill>
                  <a:srgbClr val="123E51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150" b="1">
                <a:solidFill>
                  <a:srgbClr val="123E51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150" b="1">
                <a:solidFill>
                  <a:srgbClr val="123E51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150" b="1">
                <a:solidFill>
                  <a:srgbClr val="123E51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150" b="1">
                <a:solidFill>
                  <a:srgbClr val="123E51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150" b="1">
                <a:solidFill>
                  <a:srgbClr val="123E51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150" b="1">
                <a:solidFill>
                  <a:srgbClr val="123E51"/>
                </a:solidFill>
                <a:latin typeface="DejaVu Sans"/>
                <a:ea typeface="DejaVu Sans"/>
                <a:cs typeface="DejaVu Sans"/>
              </a:defRPr>
            </a:pPr>
            <a:r>
              <a:rPr sz="3150" b="1">
                <a:solidFill>
                  <a:srgbClr val="123E51"/>
                </a:solidFill>
                <a:latin typeface="DejaVu Sans"/>
                <a:ea typeface="DejaVu Sans"/>
                <a:cs typeface="DejaVu Sans"/>
              </a:rPr>
              <a:t>Una tecnologia, più applicazioni</a:t>
            </a:r>
          </a:p>
        </p:txBody>
      </p:sp>
      <p:sp>
        <p:nvSpPr>
          <p:cNvPr id="3" name="text-1">
            <a:extLst xmlns:a="http://schemas.openxmlformats.org/drawingml/2006/main">
              <a:ext uri="{FF2B5EF4-FFF2-40B4-BE49-F238E27FC236}">
                <a16:creationId xmlns:a16="http://schemas.microsoft.com/office/drawing/2014/main" id="{38A93FCC-72A5-4C03-AC6C-DB60188256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38900"/>
            <a:ext cx="80962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1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1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1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1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1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1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1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1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1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1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506673"/>
                </a:solidFill>
                <a:latin typeface="DejaVu Sans"/>
                <a:ea typeface="DejaVu Sans"/>
                <a:cs typeface="DejaVu Sans"/>
              </a:rPr>
              <a:t>Gastec Food   •   gastecfood.it</a:t>
            </a:r>
          </a:p>
        </p:txBody>
      </p:sp>
      <p:sp>
        <p:nvSpPr>
          <p:cNvPr id="4" name="text-2">
            <a:extLst xmlns:a="http://schemas.openxmlformats.org/drawingml/2006/main">
              <a:ext uri="{FF2B5EF4-FFF2-40B4-BE49-F238E27FC236}">
                <a16:creationId xmlns:a16="http://schemas.microsoft.com/office/drawing/2014/main" id="{52DDFB58-1BE9-4E50-A936-0F90FE36A4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105525"/>
            <a:ext cx="1100137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350" b="0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350" b="0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350" b="0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350" b="0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350" b="0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350" b="0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350" b="0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350" b="0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350" b="0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350" b="0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007D9B"/>
                </a:solidFill>
                <a:latin typeface="DejaVu Sans"/>
                <a:ea typeface="DejaVu Sans"/>
                <a:cs typeface="DejaVu Sans"/>
              </a:rPr>
              <a:t>Tutte le soluzioni proposte saranno testate nei vostri ambienti prima dell’applicazione definitiva.</a:t>
            </a:r>
          </a:p>
        </p:txBody>
      </p:sp>
      <p:sp>
        <p:nvSpPr>
          <p:cNvPr id="5" name="text-3">
            <a:extLst xmlns:a="http://schemas.openxmlformats.org/drawingml/2006/main">
              <a:ext uri="{FF2B5EF4-FFF2-40B4-BE49-F238E27FC236}">
                <a16:creationId xmlns:a16="http://schemas.microsoft.com/office/drawing/2014/main" id="{EDA13B17-1878-4F1B-A982-E94A6C0F4B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38900"/>
            <a:ext cx="4762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1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1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1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1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1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1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1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1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1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1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506673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6" name="text-4">
            <a:extLst xmlns:a="http://schemas.openxmlformats.org/drawingml/2006/main">
              <a:ext uri="{FF2B5EF4-FFF2-40B4-BE49-F238E27FC236}">
                <a16:creationId xmlns:a16="http://schemas.microsoft.com/office/drawing/2014/main" id="{32CBA47A-3491-440F-9F4A-E5891EF3F9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619250"/>
            <a:ext cx="1047750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475" b="0">
                <a:solidFill>
                  <a:srgbClr val="123E51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475" b="0">
                <a:solidFill>
                  <a:srgbClr val="123E51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475" b="0">
                <a:solidFill>
                  <a:srgbClr val="123E51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475" b="0">
                <a:solidFill>
                  <a:srgbClr val="123E51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475" b="0">
                <a:solidFill>
                  <a:srgbClr val="123E51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475" b="0">
                <a:solidFill>
                  <a:srgbClr val="123E51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475" b="0">
                <a:solidFill>
                  <a:srgbClr val="123E51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475" b="0">
                <a:solidFill>
                  <a:srgbClr val="123E51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475" b="0">
                <a:solidFill>
                  <a:srgbClr val="123E51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475" b="0">
                <a:solidFill>
                  <a:srgbClr val="123E51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475" b="0">
                <a:solidFill>
                  <a:srgbClr val="123E51"/>
                </a:solidFill>
                <a:latin typeface="DejaVu Sans"/>
                <a:ea typeface="DejaVu Sans"/>
                <a:cs typeface="DejaVu Sans"/>
              </a:defRPr>
            </a:pPr>
            <a:r>
              <a:rPr sz="2475" b="0">
                <a:solidFill>
                  <a:srgbClr val="123E51"/>
                </a:solidFill>
                <a:latin typeface="DejaVu Sans"/>
                <a:ea typeface="DejaVu Sans"/>
                <a:cs typeface="DejaVu Sans"/>
              </a:rPr>
              <a:t>Il plasma genera specie reattive che possono essere impiegate per il trattamento dell’aria e per l’attivazione dell’acqua.</a:t>
            </a:r>
          </a:p>
        </p:txBody>
      </p:sp>
      <p:sp>
        <p:nvSpPr>
          <p:cNvPr id="7" name="text-5">
            <a:extLst xmlns:a="http://schemas.openxmlformats.org/drawingml/2006/main">
              <a:ext uri="{FF2B5EF4-FFF2-40B4-BE49-F238E27FC236}">
                <a16:creationId xmlns:a16="http://schemas.microsoft.com/office/drawing/2014/main" id="{10E1C837-FF96-41A0-B74C-4E88DE632D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143250"/>
            <a:ext cx="509587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025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025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025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025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025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025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025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025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025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025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025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pPr>
            <a:r>
              <a:rPr sz="2025" b="1">
                <a:solidFill>
                  <a:srgbClr val="007D9B"/>
                </a:solidFill>
                <a:latin typeface="DejaVu Sans"/>
                <a:ea typeface="DejaVu Sans"/>
                <a:cs typeface="DejaVu Sans"/>
              </a:rPr>
              <a:t>Aria</a:t>
            </a:r>
          </a:p>
        </p:txBody>
      </p:sp>
      <p:sp>
        <p:nvSpPr>
          <p:cNvPr id="8" name="text-6">
            <a:extLst xmlns:a="http://schemas.openxmlformats.org/drawingml/2006/main">
              <a:ext uri="{FF2B5EF4-FFF2-40B4-BE49-F238E27FC236}">
                <a16:creationId xmlns:a16="http://schemas.microsoft.com/office/drawing/2014/main" id="{2F96A47C-C9B7-44F5-9EDF-8CD36EB346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543300"/>
            <a:ext cx="5095875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506673"/>
                </a:solidFill>
                <a:latin typeface="DejaVu Sans"/>
                <a:ea typeface="DejaVu Sans"/>
                <a:cs typeface="DejaVu Sans"/>
              </a:rPr>
              <a:t>Trattamento negli ambienti, nei canali di ventilazione e nei locali di lavorazione.</a:t>
            </a:r>
          </a:p>
        </p:txBody>
      </p:sp>
      <p:sp>
        <p:nvSpPr>
          <p:cNvPr id="9" name="text-7">
            <a:extLst xmlns:a="http://schemas.openxmlformats.org/drawingml/2006/main">
              <a:ext uri="{FF2B5EF4-FFF2-40B4-BE49-F238E27FC236}">
                <a16:creationId xmlns:a16="http://schemas.microsoft.com/office/drawing/2014/main" id="{45D84E96-68CB-4D60-A25D-A5AEB13E36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572000"/>
            <a:ext cx="509587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025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025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025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025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025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025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025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025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025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025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025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pPr>
            <a:r>
              <a:rPr sz="2025" b="1">
                <a:solidFill>
                  <a:srgbClr val="007D9B"/>
                </a:solidFill>
                <a:latin typeface="DejaVu Sans"/>
                <a:ea typeface="DejaVu Sans"/>
                <a:cs typeface="DejaVu Sans"/>
              </a:rPr>
              <a:t>Acqua</a:t>
            </a:r>
          </a:p>
        </p:txBody>
      </p:sp>
      <p:sp>
        <p:nvSpPr>
          <p:cNvPr id="10" name="text-8">
            <a:extLst xmlns:a="http://schemas.openxmlformats.org/drawingml/2006/main">
              <a:ext uri="{FF2B5EF4-FFF2-40B4-BE49-F238E27FC236}">
                <a16:creationId xmlns:a16="http://schemas.microsoft.com/office/drawing/2014/main" id="{E05A52CB-7E1B-4B7C-83B8-7F0DA7CC2F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972050"/>
            <a:ext cx="5095875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506673"/>
                </a:solidFill>
                <a:latin typeface="DejaVu Sans"/>
                <a:ea typeface="DejaVu Sans"/>
                <a:cs typeface="DejaVu Sans"/>
              </a:rPr>
              <a:t>Attivazione dell’acqua per processi di lavaggio e trattamento.</a:t>
            </a:r>
          </a:p>
        </p:txBody>
      </p:sp>
      <p:sp>
        <p:nvSpPr>
          <p:cNvPr id="11" name="text-9">
            <a:extLst xmlns:a="http://schemas.openxmlformats.org/drawingml/2006/main">
              <a:ext uri="{FF2B5EF4-FFF2-40B4-BE49-F238E27FC236}">
                <a16:creationId xmlns:a16="http://schemas.microsoft.com/office/drawing/2014/main" id="{045AE26E-2A29-4E79-AD3A-29601B055E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3143250"/>
            <a:ext cx="5238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025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025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025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025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025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025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025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025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025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025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025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pPr>
            <a:r>
              <a:rPr sz="2025" b="1">
                <a:solidFill>
                  <a:srgbClr val="007D9B"/>
                </a:solidFill>
                <a:latin typeface="DejaVu Sans"/>
                <a:ea typeface="DejaVu Sans"/>
                <a:cs typeface="DejaVu Sans"/>
              </a:rPr>
              <a:t>Filiera alimentare</a:t>
            </a:r>
          </a:p>
        </p:txBody>
      </p:sp>
      <p:sp>
        <p:nvSpPr>
          <p:cNvPr id="12" name="text-10">
            <a:extLst xmlns:a="http://schemas.openxmlformats.org/drawingml/2006/main">
              <a:ext uri="{FF2B5EF4-FFF2-40B4-BE49-F238E27FC236}">
                <a16:creationId xmlns:a16="http://schemas.microsoft.com/office/drawing/2014/main" id="{5EF5AC19-25A8-4A2C-93B8-FBA8FDC6E8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3543300"/>
            <a:ext cx="523875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506673"/>
                </a:solidFill>
                <a:latin typeface="DejaVu Sans"/>
                <a:ea typeface="DejaVu Sans"/>
                <a:cs typeface="DejaVu Sans"/>
              </a:rPr>
              <a:t>Lavorazione, conservazione e trasporto refrigerato dei prodotti.</a:t>
            </a:r>
          </a:p>
        </p:txBody>
      </p:sp>
      <p:sp>
        <p:nvSpPr>
          <p:cNvPr id="13" name="text-11">
            <a:extLst xmlns:a="http://schemas.openxmlformats.org/drawingml/2006/main">
              <a:ext uri="{FF2B5EF4-FFF2-40B4-BE49-F238E27FC236}">
                <a16:creationId xmlns:a16="http://schemas.microsoft.com/office/drawing/2014/main" id="{8B994D59-8752-4D80-83E2-161AB680B1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572000"/>
            <a:ext cx="5238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025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025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025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025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025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025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025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025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025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025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025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pPr>
            <a:r>
              <a:rPr sz="2025" b="1">
                <a:solidFill>
                  <a:srgbClr val="007D9B"/>
                </a:solidFill>
                <a:latin typeface="DejaVu Sans"/>
                <a:ea typeface="DejaVu Sans"/>
                <a:cs typeface="DejaVu Sans"/>
              </a:rPr>
              <a:t>Agricoltura</a:t>
            </a:r>
          </a:p>
        </p:txBody>
      </p:sp>
      <p:sp>
        <p:nvSpPr>
          <p:cNvPr id="14" name="text-12">
            <a:extLst xmlns:a="http://schemas.openxmlformats.org/drawingml/2006/main">
              <a:ext uri="{FF2B5EF4-FFF2-40B4-BE49-F238E27FC236}">
                <a16:creationId xmlns:a16="http://schemas.microsoft.com/office/drawing/2014/main" id="{760C99DD-A14C-47BE-AC0E-C99F1E65A5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972050"/>
            <a:ext cx="523875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506673"/>
                </a:solidFill>
                <a:latin typeface="DejaVu Sans"/>
                <a:ea typeface="DejaVu Sans"/>
                <a:cs typeface="DejaVu Sans"/>
              </a:rPr>
              <a:t>Applicazioni su sementi, coltivazioni e acqua di irrigazione.</a:t>
            </a:r>
          </a:p>
        </p:txBody>
      </p:sp>
    </p:spTree>
    <p:extLst>
      <p:ext uri="{BB962C8B-B14F-4D97-AF65-F5344CB8AC3E}">
        <p14:creationId xmlns:p14="http://schemas.microsoft.com/office/powerpoint/2010/main" val="1855478835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C1E2E52-5EDD-480B-BDFB-242151ECA3C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38762cd1a264bb5"/>
          <a:srcRect xmlns:a="http://schemas.openxmlformats.org/drawingml/2006/main" l="0" t="0" r="0" b="17000"/>
          <a:stretch xmlns:a="http://schemas.openxmlformats.org/drawingml/2006/main"/>
        </p:blipFill>
        <p:spPr>
          <a:xfrm xmlns:a="http://schemas.openxmlformats.org/drawingml/2006/main">
            <a:off x="10287000" y="266700"/>
            <a:ext cx="1409700" cy="809625"/>
          </a:xfrm>
          <a:prstGeom xmlns:a="http://schemas.openxmlformats.org/drawingml/2006/main" prst="rect">
            <a:avLst/>
          </a:prstGeom>
        </p:spPr>
      </p:pic>
      <p:sp>
        <p:nvSpPr>
          <p:cNvPr id="2" name="text-0">
            <a:extLst xmlns:a="http://schemas.openxmlformats.org/drawingml/2006/main">
              <a:ext uri="{FF2B5EF4-FFF2-40B4-BE49-F238E27FC236}">
                <a16:creationId xmlns:a16="http://schemas.microsoft.com/office/drawing/2014/main" id="{F57E2DFD-AB0E-42F5-9D1D-1DE1FC94E4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457200"/>
            <a:ext cx="947737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150" b="1">
                <a:solidFill>
                  <a:srgbClr val="123E51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150" b="1">
                <a:solidFill>
                  <a:srgbClr val="123E51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150" b="1">
                <a:solidFill>
                  <a:srgbClr val="123E51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150" b="1">
                <a:solidFill>
                  <a:srgbClr val="123E51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150" b="1">
                <a:solidFill>
                  <a:srgbClr val="123E51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150" b="1">
                <a:solidFill>
                  <a:srgbClr val="123E51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150" b="1">
                <a:solidFill>
                  <a:srgbClr val="123E51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150" b="1">
                <a:solidFill>
                  <a:srgbClr val="123E51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150" b="1">
                <a:solidFill>
                  <a:srgbClr val="123E51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150" b="1">
                <a:solidFill>
                  <a:srgbClr val="123E51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150" b="1">
                <a:solidFill>
                  <a:srgbClr val="123E51"/>
                </a:solidFill>
                <a:latin typeface="DejaVu Sans"/>
                <a:ea typeface="DejaVu Sans"/>
                <a:cs typeface="DejaVu Sans"/>
              </a:defRPr>
            </a:pPr>
            <a:r>
              <a:rPr sz="3150" b="1">
                <a:solidFill>
                  <a:srgbClr val="123E51"/>
                </a:solidFill>
                <a:latin typeface="DejaVu Sans"/>
                <a:ea typeface="DejaVu Sans"/>
                <a:cs typeface="DejaVu Sans"/>
              </a:rPr>
              <a:t>Qualità dell’aria negli ambienti</a:t>
            </a:r>
          </a:p>
        </p:txBody>
      </p:sp>
      <p:sp>
        <p:nvSpPr>
          <p:cNvPr id="3" name="text-1">
            <a:extLst xmlns:a="http://schemas.openxmlformats.org/drawingml/2006/main">
              <a:ext uri="{FF2B5EF4-FFF2-40B4-BE49-F238E27FC236}">
                <a16:creationId xmlns:a16="http://schemas.microsoft.com/office/drawing/2014/main" id="{89F00C7B-A73E-4366-8923-0C19DBEB8F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38900"/>
            <a:ext cx="80962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1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1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1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1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1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1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1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1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1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1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506673"/>
                </a:solidFill>
                <a:latin typeface="DejaVu Sans"/>
                <a:ea typeface="DejaVu Sans"/>
                <a:cs typeface="DejaVu Sans"/>
              </a:rPr>
              <a:t>Gastec Food   •   gastecfood.it</a:t>
            </a:r>
          </a:p>
        </p:txBody>
      </p:sp>
      <p:sp>
        <p:nvSpPr>
          <p:cNvPr id="4" name="text-2">
            <a:extLst xmlns:a="http://schemas.openxmlformats.org/drawingml/2006/main">
              <a:ext uri="{FF2B5EF4-FFF2-40B4-BE49-F238E27FC236}">
                <a16:creationId xmlns:a16="http://schemas.microsoft.com/office/drawing/2014/main" id="{01B417C2-2805-403B-BE84-593731D942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105525"/>
            <a:ext cx="1100137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350" b="0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350" b="0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350" b="0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350" b="0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350" b="0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350" b="0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350" b="0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350" b="0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350" b="0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350" b="0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007D9B"/>
                </a:solidFill>
                <a:latin typeface="DejaVu Sans"/>
                <a:ea typeface="DejaVu Sans"/>
                <a:cs typeface="DejaVu Sans"/>
              </a:rPr>
              <a:t>Tutte le soluzioni proposte saranno testate nei vostri ambienti prima dell’applicazione definitiva.</a:t>
            </a:r>
          </a:p>
        </p:txBody>
      </p:sp>
      <p:sp>
        <p:nvSpPr>
          <p:cNvPr id="5" name="text-3">
            <a:extLst xmlns:a="http://schemas.openxmlformats.org/drawingml/2006/main">
              <a:ext uri="{FF2B5EF4-FFF2-40B4-BE49-F238E27FC236}">
                <a16:creationId xmlns:a16="http://schemas.microsoft.com/office/drawing/2014/main" id="{3910E680-7E6B-4813-B4B7-A70289C9BA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38900"/>
            <a:ext cx="4762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1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1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1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1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1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1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1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1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1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1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506673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6" name="text-4">
            <a:extLst xmlns:a="http://schemas.openxmlformats.org/drawingml/2006/main">
              <a:ext uri="{FF2B5EF4-FFF2-40B4-BE49-F238E27FC236}">
                <a16:creationId xmlns:a16="http://schemas.microsoft.com/office/drawing/2014/main" id="{AC6254BB-9640-4999-B125-E0E6F6A0C5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047875"/>
            <a:ext cx="6286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025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025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025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025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025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025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025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025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025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025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025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pPr>
            <a:r>
              <a:rPr sz="2025" b="1">
                <a:solidFill>
                  <a:srgbClr val="007D9B"/>
                </a:solidFill>
                <a:latin typeface="DejaVu Sans"/>
                <a:ea typeface="DejaVu Sans"/>
                <a:cs typeface="DejaVu Sans"/>
              </a:rPr>
              <a:t>Dove si applica</a:t>
            </a:r>
          </a:p>
        </p:txBody>
      </p:sp>
      <p:sp>
        <p:nvSpPr>
          <p:cNvPr id="7" name="text-5">
            <a:extLst xmlns:a="http://schemas.openxmlformats.org/drawingml/2006/main">
              <a:ext uri="{FF2B5EF4-FFF2-40B4-BE49-F238E27FC236}">
                <a16:creationId xmlns:a16="http://schemas.microsoft.com/office/drawing/2014/main" id="{4AFF9A5D-0D32-48CF-B8C8-3F1C17E48C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447925"/>
            <a:ext cx="628650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506673"/>
                </a:solidFill>
                <a:latin typeface="DejaVu Sans"/>
                <a:ea typeface="DejaVu Sans"/>
                <a:cs typeface="DejaVu Sans"/>
              </a:rPr>
              <a:t>Uffici, scuole, strutture ricettive, spazi commerciali e sale riunioni.</a:t>
            </a:r>
          </a:p>
        </p:txBody>
      </p:sp>
      <p:sp>
        <p:nvSpPr>
          <p:cNvPr id="8" name="text-6">
            <a:extLst xmlns:a="http://schemas.openxmlformats.org/drawingml/2006/main">
              <a:ext uri="{FF2B5EF4-FFF2-40B4-BE49-F238E27FC236}">
                <a16:creationId xmlns:a16="http://schemas.microsoft.com/office/drawing/2014/main" id="{4E0297FC-125B-48FE-BD33-EAB3696861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257550"/>
            <a:ext cx="6286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025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025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025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025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025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025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025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025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025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025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025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pPr>
            <a:r>
              <a:rPr sz="2025" b="1">
                <a:solidFill>
                  <a:srgbClr val="007D9B"/>
                </a:solidFill>
                <a:latin typeface="DejaVu Sans"/>
                <a:ea typeface="DejaVu Sans"/>
                <a:cs typeface="DejaVu Sans"/>
              </a:rPr>
              <a:t>Obiettivi del trattamento</a:t>
            </a:r>
          </a:p>
        </p:txBody>
      </p:sp>
      <p:sp>
        <p:nvSpPr>
          <p:cNvPr id="9" name="text-7">
            <a:extLst xmlns:a="http://schemas.openxmlformats.org/drawingml/2006/main">
              <a:ext uri="{FF2B5EF4-FFF2-40B4-BE49-F238E27FC236}">
                <a16:creationId xmlns:a16="http://schemas.microsoft.com/office/drawing/2014/main" id="{3BB19FFF-564B-40B1-9930-76D08D01EE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657600"/>
            <a:ext cx="628650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506673"/>
                </a:solidFill>
                <a:latin typeface="DejaVu Sans"/>
                <a:ea typeface="DejaVu Sans"/>
                <a:cs typeface="DejaVu Sans"/>
              </a:rPr>
              <a:t>Controllo degli odori e riduzione della contaminazione aerodispersa, da verificare nelle condizioni reali.</a:t>
            </a:r>
          </a:p>
        </p:txBody>
      </p:sp>
      <p:sp>
        <p:nvSpPr>
          <p:cNvPr id="10" name="text-8">
            <a:extLst xmlns:a="http://schemas.openxmlformats.org/drawingml/2006/main">
              <a:ext uri="{FF2B5EF4-FFF2-40B4-BE49-F238E27FC236}">
                <a16:creationId xmlns:a16="http://schemas.microsoft.com/office/drawing/2014/main" id="{998DA925-E676-4C07-A87D-7EDABC806C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467225"/>
            <a:ext cx="6286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025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025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025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025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025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025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025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025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025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025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025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pPr>
            <a:r>
              <a:rPr sz="2025" b="1">
                <a:solidFill>
                  <a:srgbClr val="007D9B"/>
                </a:solidFill>
                <a:latin typeface="DejaVu Sans"/>
                <a:ea typeface="DejaVu Sans"/>
                <a:cs typeface="DejaVu Sans"/>
              </a:rPr>
              <a:t>Inserimento nell’impianto</a:t>
            </a:r>
          </a:p>
        </p:txBody>
      </p:sp>
      <p:sp>
        <p:nvSpPr>
          <p:cNvPr id="11" name="text-9">
            <a:extLst xmlns:a="http://schemas.openxmlformats.org/drawingml/2006/main">
              <a:ext uri="{FF2B5EF4-FFF2-40B4-BE49-F238E27FC236}">
                <a16:creationId xmlns:a16="http://schemas.microsoft.com/office/drawing/2014/main" id="{EC3C3E30-7366-4705-B95F-8821377942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867275"/>
            <a:ext cx="628650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506673"/>
                </a:solidFill>
                <a:latin typeface="DejaVu Sans"/>
                <a:ea typeface="DejaVu Sans"/>
                <a:cs typeface="DejaVu Sans"/>
              </a:rPr>
              <a:t>Installazione in sistemi di ventilazione o con apparecchi dedicati, secondo modello.</a:t>
            </a:r>
          </a:p>
        </p:txBody>
      </p:sp>
      <p:pic>
        <p:nvPic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252C565-F1D4-4830-A3F3-84140249536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d558f60cc464a91"/>
          <a:srcRect xmlns:a="http://schemas.openxmlformats.org/drawingml/2006/main" l="24854" t="18421" r="56628" b="71601"/>
          <a:stretch xmlns:a="http://schemas.openxmlformats.org/drawingml/2006/main"/>
        </p:blipFill>
        <p:spPr>
          <a:xfrm xmlns:a="http://schemas.openxmlformats.org/drawingml/2006/main">
            <a:off x="7715250" y="2124075"/>
            <a:ext cx="3286125" cy="304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2202246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7EDDE4D-546B-453F-B441-A2FDEFB5C3D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3d8a4df3b984761"/>
          <a:srcRect xmlns:a="http://schemas.openxmlformats.org/drawingml/2006/main" l="0" t="0" r="0" b="17000"/>
          <a:stretch xmlns:a="http://schemas.openxmlformats.org/drawingml/2006/main"/>
        </p:blipFill>
        <p:spPr>
          <a:xfrm xmlns:a="http://schemas.openxmlformats.org/drawingml/2006/main">
            <a:off x="10287000" y="266700"/>
            <a:ext cx="1409700" cy="809625"/>
          </a:xfrm>
          <a:prstGeom xmlns:a="http://schemas.openxmlformats.org/drawingml/2006/main" prst="rect">
            <a:avLst/>
          </a:prstGeom>
        </p:spPr>
      </p:pic>
      <p:sp>
        <p:nvSpPr>
          <p:cNvPr id="2" name="text-0">
            <a:extLst xmlns:a="http://schemas.openxmlformats.org/drawingml/2006/main">
              <a:ext uri="{FF2B5EF4-FFF2-40B4-BE49-F238E27FC236}">
                <a16:creationId xmlns:a16="http://schemas.microsoft.com/office/drawing/2014/main" id="{2E7C353C-07A2-48F8-9587-2037397009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457200"/>
            <a:ext cx="947737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150" b="1">
                <a:solidFill>
                  <a:srgbClr val="123E51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150" b="1">
                <a:solidFill>
                  <a:srgbClr val="123E51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150" b="1">
                <a:solidFill>
                  <a:srgbClr val="123E51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150" b="1">
                <a:solidFill>
                  <a:srgbClr val="123E51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150" b="1">
                <a:solidFill>
                  <a:srgbClr val="123E51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150" b="1">
                <a:solidFill>
                  <a:srgbClr val="123E51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150" b="1">
                <a:solidFill>
                  <a:srgbClr val="123E51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150" b="1">
                <a:solidFill>
                  <a:srgbClr val="123E51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150" b="1">
                <a:solidFill>
                  <a:srgbClr val="123E51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150" b="1">
                <a:solidFill>
                  <a:srgbClr val="123E51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150" b="1">
                <a:solidFill>
                  <a:srgbClr val="123E51"/>
                </a:solidFill>
                <a:latin typeface="DejaVu Sans"/>
                <a:ea typeface="DejaVu Sans"/>
                <a:cs typeface="DejaVu Sans"/>
              </a:defRPr>
            </a:pPr>
            <a:r>
              <a:rPr sz="3150" b="1">
                <a:solidFill>
                  <a:srgbClr val="123E51"/>
                </a:solidFill>
                <a:latin typeface="DejaVu Sans"/>
                <a:ea typeface="DejaVu Sans"/>
                <a:cs typeface="DejaVu Sans"/>
              </a:rPr>
              <a:t>Plasma nella lavorazione alimentare</a:t>
            </a:r>
          </a:p>
        </p:txBody>
      </p:sp>
      <p:sp>
        <p:nvSpPr>
          <p:cNvPr id="3" name="text-1">
            <a:extLst xmlns:a="http://schemas.openxmlformats.org/drawingml/2006/main">
              <a:ext uri="{FF2B5EF4-FFF2-40B4-BE49-F238E27FC236}">
                <a16:creationId xmlns:a16="http://schemas.microsoft.com/office/drawing/2014/main" id="{A1755567-B7FD-44EC-AD29-210DAB73E5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38900"/>
            <a:ext cx="80962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1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1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1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1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1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1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1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1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1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1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506673"/>
                </a:solidFill>
                <a:latin typeface="DejaVu Sans"/>
                <a:ea typeface="DejaVu Sans"/>
                <a:cs typeface="DejaVu Sans"/>
              </a:rPr>
              <a:t>Gastec Food   •   gastecfood.it</a:t>
            </a:r>
          </a:p>
        </p:txBody>
      </p:sp>
      <p:sp>
        <p:nvSpPr>
          <p:cNvPr id="4" name="text-2">
            <a:extLst xmlns:a="http://schemas.openxmlformats.org/drawingml/2006/main">
              <a:ext uri="{FF2B5EF4-FFF2-40B4-BE49-F238E27FC236}">
                <a16:creationId xmlns:a16="http://schemas.microsoft.com/office/drawing/2014/main" id="{CD320050-573A-40F6-A0E5-796304591C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105525"/>
            <a:ext cx="1100137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350" b="0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350" b="0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350" b="0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350" b="0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350" b="0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350" b="0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350" b="0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350" b="0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350" b="0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350" b="0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007D9B"/>
                </a:solidFill>
                <a:latin typeface="DejaVu Sans"/>
                <a:ea typeface="DejaVu Sans"/>
                <a:cs typeface="DejaVu Sans"/>
              </a:rPr>
              <a:t>Tutte le soluzioni proposte saranno testate nei vostri ambienti prima dell’applicazione definitiva.</a:t>
            </a:r>
          </a:p>
        </p:txBody>
      </p:sp>
      <p:sp>
        <p:nvSpPr>
          <p:cNvPr id="5" name="text-3">
            <a:extLst xmlns:a="http://schemas.openxmlformats.org/drawingml/2006/main">
              <a:ext uri="{FF2B5EF4-FFF2-40B4-BE49-F238E27FC236}">
                <a16:creationId xmlns:a16="http://schemas.microsoft.com/office/drawing/2014/main" id="{D81A2EC4-7E31-49BA-BAB3-53EC07F37C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38900"/>
            <a:ext cx="4762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1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1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1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1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1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1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1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1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1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1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506673"/>
                </a:solidFill>
                <a:latin typeface="DejaVu Sans"/>
                <a:ea typeface="DejaVu Sans"/>
                <a:cs typeface="DejaVu Sans"/>
              </a:rPr>
              <a:t>04</a:t>
            </a:r>
          </a:p>
        </p:txBody>
      </p:sp>
      <p:sp>
        <p:nvSpPr>
          <p:cNvPr id="6" name="text-4">
            <a:extLst xmlns:a="http://schemas.openxmlformats.org/drawingml/2006/main">
              <a:ext uri="{FF2B5EF4-FFF2-40B4-BE49-F238E27FC236}">
                <a16:creationId xmlns:a16="http://schemas.microsoft.com/office/drawing/2014/main" id="{E39DDD9D-A9B3-4764-83BC-9153DF75AB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047875"/>
            <a:ext cx="633412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025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025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025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025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025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025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025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025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025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025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025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pPr>
            <a:r>
              <a:rPr sz="2025" b="1">
                <a:solidFill>
                  <a:srgbClr val="007D9B"/>
                </a:solidFill>
                <a:latin typeface="DejaVu Sans"/>
                <a:ea typeface="DejaVu Sans"/>
                <a:cs typeface="DejaVu Sans"/>
              </a:rPr>
              <a:t>Lavaggio delle materie prime</a:t>
            </a:r>
          </a:p>
        </p:txBody>
      </p:sp>
      <p:sp>
        <p:nvSpPr>
          <p:cNvPr id="7" name="text-5">
            <a:extLst xmlns:a="http://schemas.openxmlformats.org/drawingml/2006/main">
              <a:ext uri="{FF2B5EF4-FFF2-40B4-BE49-F238E27FC236}">
                <a16:creationId xmlns:a16="http://schemas.microsoft.com/office/drawing/2014/main" id="{BC33CDEA-9C08-423B-94AC-F08932107F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447925"/>
            <a:ext cx="6334125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506673"/>
                </a:solidFill>
                <a:latin typeface="DejaVu Sans"/>
                <a:ea typeface="DejaVu Sans"/>
                <a:cs typeface="DejaVu Sans"/>
              </a:rPr>
              <a:t>Acqua attivata al plasma nelle vasche e nelle linee di lavaggio di frutta e verdura.</a:t>
            </a:r>
          </a:p>
        </p:txBody>
      </p:sp>
      <p:sp>
        <p:nvSpPr>
          <p:cNvPr id="8" name="text-6">
            <a:extLst xmlns:a="http://schemas.openxmlformats.org/drawingml/2006/main">
              <a:ext uri="{FF2B5EF4-FFF2-40B4-BE49-F238E27FC236}">
                <a16:creationId xmlns:a16="http://schemas.microsoft.com/office/drawing/2014/main" id="{46FA8368-4B49-403C-A500-6B237A622E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257550"/>
            <a:ext cx="633412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025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025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025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025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025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025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025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025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025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025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025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pPr>
            <a:r>
              <a:rPr sz="2025" b="1">
                <a:solidFill>
                  <a:srgbClr val="007D9B"/>
                </a:solidFill>
                <a:latin typeface="DejaVu Sans"/>
                <a:ea typeface="DejaVu Sans"/>
                <a:cs typeface="DejaVu Sans"/>
              </a:rPr>
              <a:t>Ambienti di produzione</a:t>
            </a:r>
          </a:p>
        </p:txBody>
      </p:sp>
      <p:sp>
        <p:nvSpPr>
          <p:cNvPr id="9" name="text-7">
            <a:extLst xmlns:a="http://schemas.openxmlformats.org/drawingml/2006/main">
              <a:ext uri="{FF2B5EF4-FFF2-40B4-BE49-F238E27FC236}">
                <a16:creationId xmlns:a16="http://schemas.microsoft.com/office/drawing/2014/main" id="{778D78B6-44BA-4CD2-97F3-FEE9502F5B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657600"/>
            <a:ext cx="6334125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506673"/>
                </a:solidFill>
                <a:latin typeface="DejaVu Sans"/>
                <a:ea typeface="DejaVu Sans"/>
                <a:cs typeface="DejaVu Sans"/>
              </a:rPr>
              <a:t>Trattamento dell’aria negli impianti di ventilazione e nelle aree di lavorazione.</a:t>
            </a:r>
          </a:p>
        </p:txBody>
      </p:sp>
      <p:sp>
        <p:nvSpPr>
          <p:cNvPr id="10" name="text-8">
            <a:extLst xmlns:a="http://schemas.openxmlformats.org/drawingml/2006/main">
              <a:ext uri="{FF2B5EF4-FFF2-40B4-BE49-F238E27FC236}">
                <a16:creationId xmlns:a16="http://schemas.microsoft.com/office/drawing/2014/main" id="{8B5111ED-C81C-43C5-9F15-57CE2F3F0A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467225"/>
            <a:ext cx="633412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025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025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025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025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025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025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025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025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025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025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025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pPr>
            <a:r>
              <a:rPr sz="2025" b="1">
                <a:solidFill>
                  <a:srgbClr val="007D9B"/>
                </a:solidFill>
                <a:latin typeface="DejaVu Sans"/>
                <a:ea typeface="DejaVu Sans"/>
                <a:cs typeface="DejaVu Sans"/>
              </a:rPr>
              <a:t>Prodotti ittici e carni</a:t>
            </a:r>
          </a:p>
        </p:txBody>
      </p:sp>
      <p:sp>
        <p:nvSpPr>
          <p:cNvPr id="11" name="text-9">
            <a:extLst xmlns:a="http://schemas.openxmlformats.org/drawingml/2006/main">
              <a:ext uri="{FF2B5EF4-FFF2-40B4-BE49-F238E27FC236}">
                <a16:creationId xmlns:a16="http://schemas.microsoft.com/office/drawing/2014/main" id="{F9B88F59-8671-4BE9-A6D2-2082EF5976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867275"/>
            <a:ext cx="6334125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506673"/>
                </a:solidFill>
                <a:latin typeface="DejaVu Sans"/>
                <a:ea typeface="DejaVu Sans"/>
                <a:cs typeface="DejaVu Sans"/>
              </a:rPr>
              <a:t>Applicazioni nei processi di lavaggio e lavorazione, con prove specifiche sul prodotto.</a:t>
            </a:r>
          </a:p>
        </p:txBody>
      </p:sp>
      <p:pic>
        <p:nvPic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38774C5-97CF-4170-96F2-E8AC53ACB2A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7ca50bc8bbe4666"/>
          <a:srcRect xmlns:a="http://schemas.openxmlformats.org/drawingml/2006/main" l="2437" t="67708" r="58772" b="22533"/>
          <a:stretch xmlns:a="http://schemas.openxmlformats.org/drawingml/2006/main"/>
        </p:blipFill>
        <p:spPr>
          <a:xfrm xmlns:a="http://schemas.openxmlformats.org/drawingml/2006/main">
            <a:off x="7524750" y="2190750"/>
            <a:ext cx="3905250" cy="276225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4969244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FDBBCE5-C7F7-4176-A486-D19607E71BD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4794c93f2ca4828"/>
          <a:srcRect xmlns:a="http://schemas.openxmlformats.org/drawingml/2006/main" l="0" t="0" r="0" b="17000"/>
          <a:stretch xmlns:a="http://schemas.openxmlformats.org/drawingml/2006/main"/>
        </p:blipFill>
        <p:spPr>
          <a:xfrm xmlns:a="http://schemas.openxmlformats.org/drawingml/2006/main">
            <a:off x="10287000" y="266700"/>
            <a:ext cx="1409700" cy="809625"/>
          </a:xfrm>
          <a:prstGeom xmlns:a="http://schemas.openxmlformats.org/drawingml/2006/main" prst="rect">
            <a:avLst/>
          </a:prstGeom>
        </p:spPr>
      </p:pic>
      <p:sp>
        <p:nvSpPr>
          <p:cNvPr id="2" name="text-0">
            <a:extLst xmlns:a="http://schemas.openxmlformats.org/drawingml/2006/main">
              <a:ext uri="{FF2B5EF4-FFF2-40B4-BE49-F238E27FC236}">
                <a16:creationId xmlns:a16="http://schemas.microsoft.com/office/drawing/2014/main" id="{847BC0D8-1A22-4FE9-A73C-16EC9E6B82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457200"/>
            <a:ext cx="947737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150" b="1">
                <a:solidFill>
                  <a:srgbClr val="123E51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150" b="1">
                <a:solidFill>
                  <a:srgbClr val="123E51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150" b="1">
                <a:solidFill>
                  <a:srgbClr val="123E51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150" b="1">
                <a:solidFill>
                  <a:srgbClr val="123E51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150" b="1">
                <a:solidFill>
                  <a:srgbClr val="123E51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150" b="1">
                <a:solidFill>
                  <a:srgbClr val="123E51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150" b="1">
                <a:solidFill>
                  <a:srgbClr val="123E51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150" b="1">
                <a:solidFill>
                  <a:srgbClr val="123E51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150" b="1">
                <a:solidFill>
                  <a:srgbClr val="123E51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150" b="1">
                <a:solidFill>
                  <a:srgbClr val="123E51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150" b="1">
                <a:solidFill>
                  <a:srgbClr val="123E51"/>
                </a:solidFill>
                <a:latin typeface="DejaVu Sans"/>
                <a:ea typeface="DejaVu Sans"/>
                <a:cs typeface="DejaVu Sans"/>
              </a:defRPr>
            </a:pPr>
            <a:r>
              <a:rPr sz="3150" b="1">
                <a:solidFill>
                  <a:srgbClr val="123E51"/>
                </a:solidFill>
                <a:latin typeface="DejaVu Sans"/>
                <a:ea typeface="DejaVu Sans"/>
                <a:cs typeface="DejaVu Sans"/>
              </a:rPr>
              <a:t>Conservazione e catena del freddo</a:t>
            </a:r>
          </a:p>
        </p:txBody>
      </p:sp>
      <p:sp>
        <p:nvSpPr>
          <p:cNvPr id="3" name="text-1">
            <a:extLst xmlns:a="http://schemas.openxmlformats.org/drawingml/2006/main">
              <a:ext uri="{FF2B5EF4-FFF2-40B4-BE49-F238E27FC236}">
                <a16:creationId xmlns:a16="http://schemas.microsoft.com/office/drawing/2014/main" id="{A55A9381-4F2F-4AFB-8340-82F81257F6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38900"/>
            <a:ext cx="80962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1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1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1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1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1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1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1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1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1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1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506673"/>
                </a:solidFill>
                <a:latin typeface="DejaVu Sans"/>
                <a:ea typeface="DejaVu Sans"/>
                <a:cs typeface="DejaVu Sans"/>
              </a:rPr>
              <a:t>Gastec Food   •   gastecfood.it</a:t>
            </a:r>
          </a:p>
        </p:txBody>
      </p:sp>
      <p:sp>
        <p:nvSpPr>
          <p:cNvPr id="4" name="text-2">
            <a:extLst xmlns:a="http://schemas.openxmlformats.org/drawingml/2006/main">
              <a:ext uri="{FF2B5EF4-FFF2-40B4-BE49-F238E27FC236}">
                <a16:creationId xmlns:a16="http://schemas.microsoft.com/office/drawing/2014/main" id="{31A6E9B1-CFCD-4C35-8FA5-58CF4B0AC0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105525"/>
            <a:ext cx="1100137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350" b="0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350" b="0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350" b="0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350" b="0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350" b="0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350" b="0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350" b="0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350" b="0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350" b="0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350" b="0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007D9B"/>
                </a:solidFill>
                <a:latin typeface="DejaVu Sans"/>
                <a:ea typeface="DejaVu Sans"/>
                <a:cs typeface="DejaVu Sans"/>
              </a:rPr>
              <a:t>Tutte le soluzioni proposte saranno testate nei vostri ambienti prima dell’applicazione definitiva.</a:t>
            </a:r>
          </a:p>
        </p:txBody>
      </p:sp>
      <p:sp>
        <p:nvSpPr>
          <p:cNvPr id="5" name="text-3">
            <a:extLst xmlns:a="http://schemas.openxmlformats.org/drawingml/2006/main">
              <a:ext uri="{FF2B5EF4-FFF2-40B4-BE49-F238E27FC236}">
                <a16:creationId xmlns:a16="http://schemas.microsoft.com/office/drawing/2014/main" id="{BF987205-2E66-4B0E-8CC2-1B19CCE58A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38900"/>
            <a:ext cx="4762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1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1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1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1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1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1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1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1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1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1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506673"/>
                </a:solidFill>
                <a:latin typeface="DejaVu Sans"/>
                <a:ea typeface="DejaVu Sans"/>
                <a:cs typeface="DejaVu Sans"/>
              </a:rPr>
              <a:t>05</a:t>
            </a:r>
          </a:p>
        </p:txBody>
      </p:sp>
      <p:sp>
        <p:nvSpPr>
          <p:cNvPr id="6" name="text-4">
            <a:extLst xmlns:a="http://schemas.openxmlformats.org/drawingml/2006/main">
              <a:ext uri="{FF2B5EF4-FFF2-40B4-BE49-F238E27FC236}">
                <a16:creationId xmlns:a16="http://schemas.microsoft.com/office/drawing/2014/main" id="{9AFAF1E6-5BF5-4760-AEFA-473E3C551F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047875"/>
            <a:ext cx="6477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025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025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025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025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025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025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025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025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025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025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025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pPr>
            <a:r>
              <a:rPr sz="2025" b="1">
                <a:solidFill>
                  <a:srgbClr val="007D9B"/>
                </a:solidFill>
                <a:latin typeface="DejaVu Sans"/>
                <a:ea typeface="DejaVu Sans"/>
                <a:cs typeface="DejaVu Sans"/>
              </a:rPr>
              <a:t>Celle e magazzini</a:t>
            </a:r>
          </a:p>
        </p:txBody>
      </p:sp>
      <p:sp>
        <p:nvSpPr>
          <p:cNvPr id="7" name="text-5">
            <a:extLst xmlns:a="http://schemas.openxmlformats.org/drawingml/2006/main">
              <a:ext uri="{FF2B5EF4-FFF2-40B4-BE49-F238E27FC236}">
                <a16:creationId xmlns:a16="http://schemas.microsoft.com/office/drawing/2014/main" id="{ECC283D2-BF49-4AF3-B9B2-2079FD14D7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447925"/>
            <a:ext cx="647700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506673"/>
                </a:solidFill>
                <a:latin typeface="DejaVu Sans"/>
                <a:ea typeface="DejaVu Sans"/>
                <a:cs typeface="DejaVu Sans"/>
              </a:rPr>
              <a:t>Trattamento dell’aria nelle aree di conservazione di ortofrutta, carni e prodotti secchi.</a:t>
            </a:r>
          </a:p>
        </p:txBody>
      </p:sp>
      <p:sp>
        <p:nvSpPr>
          <p:cNvPr id="8" name="text-6">
            <a:extLst xmlns:a="http://schemas.openxmlformats.org/drawingml/2006/main">
              <a:ext uri="{FF2B5EF4-FFF2-40B4-BE49-F238E27FC236}">
                <a16:creationId xmlns:a16="http://schemas.microsoft.com/office/drawing/2014/main" id="{99343ABA-5775-4D92-B2BC-CEEA543017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257550"/>
            <a:ext cx="6477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025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025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025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025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025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025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025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025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025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025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025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pPr>
            <a:r>
              <a:rPr sz="2025" b="1">
                <a:solidFill>
                  <a:srgbClr val="007D9B"/>
                </a:solidFill>
                <a:latin typeface="DejaVu Sans"/>
                <a:ea typeface="DejaVu Sans"/>
                <a:cs typeface="DejaVu Sans"/>
              </a:rPr>
              <a:t>Obiettivi</a:t>
            </a:r>
          </a:p>
        </p:txBody>
      </p:sp>
      <p:sp>
        <p:nvSpPr>
          <p:cNvPr id="9" name="text-7">
            <a:extLst xmlns:a="http://schemas.openxmlformats.org/drawingml/2006/main">
              <a:ext uri="{FF2B5EF4-FFF2-40B4-BE49-F238E27FC236}">
                <a16:creationId xmlns:a16="http://schemas.microsoft.com/office/drawing/2014/main" id="{28F7B0FC-BFED-4AFE-8565-3D4D861914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657600"/>
            <a:ext cx="647700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506673"/>
                </a:solidFill>
                <a:latin typeface="DejaVu Sans"/>
                <a:ea typeface="DejaVu Sans"/>
                <a:cs typeface="DejaVu Sans"/>
              </a:rPr>
              <a:t>Contenimento degli odori e della contaminazione. Valutazione dell’effetto sull’etilene e sulla conservabilità.</a:t>
            </a:r>
          </a:p>
        </p:txBody>
      </p:sp>
      <p:sp>
        <p:nvSpPr>
          <p:cNvPr id="10" name="text-8">
            <a:extLst xmlns:a="http://schemas.openxmlformats.org/drawingml/2006/main">
              <a:ext uri="{FF2B5EF4-FFF2-40B4-BE49-F238E27FC236}">
                <a16:creationId xmlns:a16="http://schemas.microsoft.com/office/drawing/2014/main" id="{75F5E499-04B7-44F1-BC4E-0B752E1AC1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467225"/>
            <a:ext cx="6477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025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025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025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025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025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025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025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025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025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025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025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pPr>
            <a:r>
              <a:rPr sz="2025" b="1">
                <a:solidFill>
                  <a:srgbClr val="007D9B"/>
                </a:solidFill>
                <a:latin typeface="DejaVu Sans"/>
                <a:ea typeface="DejaVu Sans"/>
                <a:cs typeface="DejaVu Sans"/>
              </a:rPr>
              <a:t>Verifica sul prodotto</a:t>
            </a:r>
          </a:p>
        </p:txBody>
      </p:sp>
      <p:sp>
        <p:nvSpPr>
          <p:cNvPr id="11" name="text-9">
            <a:extLst xmlns:a="http://schemas.openxmlformats.org/drawingml/2006/main">
              <a:ext uri="{FF2B5EF4-FFF2-40B4-BE49-F238E27FC236}">
                <a16:creationId xmlns:a16="http://schemas.microsoft.com/office/drawing/2014/main" id="{20775BC8-253D-4A0A-8565-7EB5230D98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867275"/>
            <a:ext cx="647700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506673"/>
                </a:solidFill>
                <a:latin typeface="DejaVu Sans"/>
                <a:ea typeface="DejaVu Sans"/>
                <a:cs typeface="DejaVu Sans"/>
              </a:rPr>
              <a:t>Confronto tra campioni trattati e di controllo per misurare qualità e durata commerciale.</a:t>
            </a:r>
          </a:p>
        </p:txBody>
      </p:sp>
      <p:pic>
        <p:nvPic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AF5AC75-E708-4459-AADC-8F341CEC608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b3d0f6351f2495d"/>
          <a:srcRect xmlns:a="http://schemas.openxmlformats.org/drawingml/2006/main" l="44542" t="64693" r="37037" b="28728"/>
          <a:stretch xmlns:a="http://schemas.openxmlformats.org/drawingml/2006/main"/>
        </p:blipFill>
        <p:spPr>
          <a:xfrm xmlns:a="http://schemas.openxmlformats.org/drawingml/2006/main">
            <a:off x="8001000" y="2209800"/>
            <a:ext cx="3048000" cy="28575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1846404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CCAE44F-5289-4D16-9C4C-DD5D5BFEDFD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e185b0616e0481e"/>
          <a:srcRect xmlns:a="http://schemas.openxmlformats.org/drawingml/2006/main" l="0" t="0" r="0" b="17000"/>
          <a:stretch xmlns:a="http://schemas.openxmlformats.org/drawingml/2006/main"/>
        </p:blipFill>
        <p:spPr>
          <a:xfrm xmlns:a="http://schemas.openxmlformats.org/drawingml/2006/main">
            <a:off x="10287000" y="266700"/>
            <a:ext cx="1409700" cy="809625"/>
          </a:xfrm>
          <a:prstGeom xmlns:a="http://schemas.openxmlformats.org/drawingml/2006/main" prst="rect">
            <a:avLst/>
          </a:prstGeom>
        </p:spPr>
      </p:pic>
      <p:sp>
        <p:nvSpPr>
          <p:cNvPr id="2" name="text-0">
            <a:extLst xmlns:a="http://schemas.openxmlformats.org/drawingml/2006/main">
              <a:ext uri="{FF2B5EF4-FFF2-40B4-BE49-F238E27FC236}">
                <a16:creationId xmlns:a16="http://schemas.microsoft.com/office/drawing/2014/main" id="{83A6AE5A-A9D3-4A14-A4D8-9C0C39D915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457200"/>
            <a:ext cx="947737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150" b="1">
                <a:solidFill>
                  <a:srgbClr val="123E51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150" b="1">
                <a:solidFill>
                  <a:srgbClr val="123E51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150" b="1">
                <a:solidFill>
                  <a:srgbClr val="123E51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150" b="1">
                <a:solidFill>
                  <a:srgbClr val="123E51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150" b="1">
                <a:solidFill>
                  <a:srgbClr val="123E51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150" b="1">
                <a:solidFill>
                  <a:srgbClr val="123E51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150" b="1">
                <a:solidFill>
                  <a:srgbClr val="123E51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150" b="1">
                <a:solidFill>
                  <a:srgbClr val="123E51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150" b="1">
                <a:solidFill>
                  <a:srgbClr val="123E51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150" b="1">
                <a:solidFill>
                  <a:srgbClr val="123E51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150" b="1">
                <a:solidFill>
                  <a:srgbClr val="123E51"/>
                </a:solidFill>
                <a:latin typeface="DejaVu Sans"/>
                <a:ea typeface="DejaVu Sans"/>
                <a:cs typeface="DejaVu Sans"/>
              </a:defRPr>
            </a:pPr>
            <a:r>
              <a:rPr sz="3150" b="1">
                <a:solidFill>
                  <a:srgbClr val="123E51"/>
                </a:solidFill>
                <a:latin typeface="DejaVu Sans"/>
                <a:ea typeface="DejaVu Sans"/>
                <a:cs typeface="DejaVu Sans"/>
              </a:rPr>
              <a:t>Acqua attivata al plasma</a:t>
            </a:r>
          </a:p>
        </p:txBody>
      </p:sp>
      <p:sp>
        <p:nvSpPr>
          <p:cNvPr id="3" name="text-1">
            <a:extLst xmlns:a="http://schemas.openxmlformats.org/drawingml/2006/main">
              <a:ext uri="{FF2B5EF4-FFF2-40B4-BE49-F238E27FC236}">
                <a16:creationId xmlns:a16="http://schemas.microsoft.com/office/drawing/2014/main" id="{4F9CAE1C-8A39-4472-A8C5-C8601928EF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38900"/>
            <a:ext cx="80962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1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1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1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1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1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1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1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1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1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1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506673"/>
                </a:solidFill>
                <a:latin typeface="DejaVu Sans"/>
                <a:ea typeface="DejaVu Sans"/>
                <a:cs typeface="DejaVu Sans"/>
              </a:rPr>
              <a:t>Gastec Food   •   gastecfood.it</a:t>
            </a:r>
          </a:p>
        </p:txBody>
      </p:sp>
      <p:sp>
        <p:nvSpPr>
          <p:cNvPr id="4" name="text-2">
            <a:extLst xmlns:a="http://schemas.openxmlformats.org/drawingml/2006/main">
              <a:ext uri="{FF2B5EF4-FFF2-40B4-BE49-F238E27FC236}">
                <a16:creationId xmlns:a16="http://schemas.microsoft.com/office/drawing/2014/main" id="{307D4CFB-A58B-4876-BEF9-994109691E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105525"/>
            <a:ext cx="1100137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350" b="0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350" b="0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350" b="0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350" b="0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350" b="0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350" b="0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350" b="0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350" b="0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350" b="0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350" b="0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007D9B"/>
                </a:solidFill>
                <a:latin typeface="DejaVu Sans"/>
                <a:ea typeface="DejaVu Sans"/>
                <a:cs typeface="DejaVu Sans"/>
              </a:rPr>
              <a:t>Tutte le soluzioni proposte saranno testate nei vostri ambienti prima dell’applicazione definitiva.</a:t>
            </a:r>
          </a:p>
        </p:txBody>
      </p:sp>
      <p:sp>
        <p:nvSpPr>
          <p:cNvPr id="5" name="text-3">
            <a:extLst xmlns:a="http://schemas.openxmlformats.org/drawingml/2006/main">
              <a:ext uri="{FF2B5EF4-FFF2-40B4-BE49-F238E27FC236}">
                <a16:creationId xmlns:a16="http://schemas.microsoft.com/office/drawing/2014/main" id="{90AE4EDF-F266-40FE-B56E-5055FE9D56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38900"/>
            <a:ext cx="4762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1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1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1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1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1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1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1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1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1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1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506673"/>
                </a:solidFill>
                <a:latin typeface="DejaVu Sans"/>
                <a:ea typeface="DejaVu Sans"/>
                <a:cs typeface="DejaVu Sans"/>
              </a:rPr>
              <a:t>06</a:t>
            </a:r>
          </a:p>
        </p:txBody>
      </p:sp>
      <p:sp>
        <p:nvSpPr>
          <p:cNvPr id="6" name="text-4">
            <a:extLst xmlns:a="http://schemas.openxmlformats.org/drawingml/2006/main">
              <a:ext uri="{FF2B5EF4-FFF2-40B4-BE49-F238E27FC236}">
                <a16:creationId xmlns:a16="http://schemas.microsoft.com/office/drawing/2014/main" id="{BD9666A8-C214-4F0A-AF1D-095ADF8F05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638300"/>
            <a:ext cx="10668000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100" b="0">
                <a:solidFill>
                  <a:srgbClr val="123E51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100" b="0">
                <a:solidFill>
                  <a:srgbClr val="123E51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100" b="0">
                <a:solidFill>
                  <a:srgbClr val="123E51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100" b="0">
                <a:solidFill>
                  <a:srgbClr val="123E51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100" b="0">
                <a:solidFill>
                  <a:srgbClr val="123E51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100" b="0">
                <a:solidFill>
                  <a:srgbClr val="123E51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100" b="0">
                <a:solidFill>
                  <a:srgbClr val="123E51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100" b="0">
                <a:solidFill>
                  <a:srgbClr val="123E51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100" b="0">
                <a:solidFill>
                  <a:srgbClr val="123E51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100" b="0">
                <a:solidFill>
                  <a:srgbClr val="123E51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100" b="0">
                <a:solidFill>
                  <a:srgbClr val="123E51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123E51"/>
                </a:solidFill>
                <a:latin typeface="DejaVu Sans"/>
                <a:ea typeface="DejaVu Sans"/>
                <a:cs typeface="DejaVu Sans"/>
              </a:rPr>
              <a:t>L’attivazione trasferisce nell’acqua specie reattive generate dal plasma. Il materiale fornito descrive sistemi di miscelazione e immissione mediante microbolle o dispositivi Venturi.</a:t>
            </a:r>
          </a:p>
        </p:txBody>
      </p:sp>
      <p:sp>
        <p:nvSpPr>
          <p:cNvPr id="7" name="text-5">
            <a:extLst xmlns:a="http://schemas.openxmlformats.org/drawingml/2006/main">
              <a:ext uri="{FF2B5EF4-FFF2-40B4-BE49-F238E27FC236}">
                <a16:creationId xmlns:a16="http://schemas.microsoft.com/office/drawing/2014/main" id="{75C18B3F-3E3C-4095-95EC-F139CB498A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162300"/>
            <a:ext cx="6572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025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025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025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025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025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025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025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025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025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025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025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pPr>
            <a:r>
              <a:rPr sz="2025" b="1">
                <a:solidFill>
                  <a:srgbClr val="007D9B"/>
                </a:solidFill>
                <a:latin typeface="DejaVu Sans"/>
                <a:ea typeface="DejaVu Sans"/>
                <a:cs typeface="DejaVu Sans"/>
              </a:rPr>
              <a:t>Impieghi descritti</a:t>
            </a:r>
          </a:p>
        </p:txBody>
      </p:sp>
      <p:sp>
        <p:nvSpPr>
          <p:cNvPr id="8" name="text-6">
            <a:extLst xmlns:a="http://schemas.openxmlformats.org/drawingml/2006/main">
              <a:ext uri="{FF2B5EF4-FFF2-40B4-BE49-F238E27FC236}">
                <a16:creationId xmlns:a16="http://schemas.microsoft.com/office/drawing/2014/main" id="{65E2B079-D7A0-4E80-98CF-6D34B8214D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562350"/>
            <a:ext cx="657225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506673"/>
                </a:solidFill>
                <a:latin typeface="DejaVu Sans"/>
                <a:ea typeface="DejaVu Sans"/>
                <a:cs typeface="DejaVu Sans"/>
              </a:rPr>
              <a:t>Acque di processo, lavaggio alimentare, ricircoli, reflui e acquacoltura.</a:t>
            </a:r>
          </a:p>
        </p:txBody>
      </p:sp>
      <p:sp>
        <p:nvSpPr>
          <p:cNvPr id="9" name="text-7">
            <a:extLst xmlns:a="http://schemas.openxmlformats.org/drawingml/2006/main">
              <a:ext uri="{FF2B5EF4-FFF2-40B4-BE49-F238E27FC236}">
                <a16:creationId xmlns:a16="http://schemas.microsoft.com/office/drawing/2014/main" id="{A37EE66B-FCA5-472C-998B-19BBBF2777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514850"/>
            <a:ext cx="6572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025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025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025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025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025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025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025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025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025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025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025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pPr>
            <a:r>
              <a:rPr sz="2025" b="1">
                <a:solidFill>
                  <a:srgbClr val="007D9B"/>
                </a:solidFill>
                <a:latin typeface="DejaVu Sans"/>
                <a:ea typeface="DejaVu Sans"/>
                <a:cs typeface="DejaVu Sans"/>
              </a:rPr>
              <a:t>Obiettivi di processo</a:t>
            </a:r>
          </a:p>
        </p:txBody>
      </p:sp>
      <p:sp>
        <p:nvSpPr>
          <p:cNvPr id="10" name="text-8">
            <a:extLst xmlns:a="http://schemas.openxmlformats.org/drawingml/2006/main">
              <a:ext uri="{FF2B5EF4-FFF2-40B4-BE49-F238E27FC236}">
                <a16:creationId xmlns:a16="http://schemas.microsoft.com/office/drawing/2014/main" id="{8E0ED98C-3981-4F6E-8881-102E51C95B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914900"/>
            <a:ext cx="657225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506673"/>
                </a:solidFill>
                <a:latin typeface="DejaVu Sans"/>
                <a:ea typeface="DejaVu Sans"/>
                <a:cs typeface="DejaVu Sans"/>
              </a:rPr>
              <a:t>Riduzione della carica microbica e degli odori. Valutazione del trattamento di sostanze organiche e biofilm.</a:t>
            </a:r>
          </a:p>
        </p:txBody>
      </p:sp>
      <p:pic>
        <p:nvPic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114401F-EB8D-4B98-9FCD-F88F505A365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acaba93740d47b1"/>
          <a:srcRect xmlns:a="http://schemas.openxmlformats.org/drawingml/2006/main" l="23099" t="52083" r="59454" b="36129"/>
          <a:stretch xmlns:a="http://schemas.openxmlformats.org/drawingml/2006/main"/>
        </p:blipFill>
        <p:spPr>
          <a:xfrm xmlns:a="http://schemas.openxmlformats.org/drawingml/2006/main">
            <a:off x="8191500" y="3143250"/>
            <a:ext cx="2667000" cy="257175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1395976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FC09A6F-436D-4AB8-A085-D8D578CCBBB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dfb325441f24954"/>
          <a:srcRect xmlns:a="http://schemas.openxmlformats.org/drawingml/2006/main" l="0" t="0" r="0" b="17000"/>
          <a:stretch xmlns:a="http://schemas.openxmlformats.org/drawingml/2006/main"/>
        </p:blipFill>
        <p:spPr>
          <a:xfrm xmlns:a="http://schemas.openxmlformats.org/drawingml/2006/main">
            <a:off x="10287000" y="266700"/>
            <a:ext cx="1409700" cy="809625"/>
          </a:xfrm>
          <a:prstGeom xmlns:a="http://schemas.openxmlformats.org/drawingml/2006/main" prst="rect">
            <a:avLst/>
          </a:prstGeom>
        </p:spPr>
      </p:pic>
      <p:sp>
        <p:nvSpPr>
          <p:cNvPr id="2" name="text-0">
            <a:extLst xmlns:a="http://schemas.openxmlformats.org/drawingml/2006/main">
              <a:ext uri="{FF2B5EF4-FFF2-40B4-BE49-F238E27FC236}">
                <a16:creationId xmlns:a16="http://schemas.microsoft.com/office/drawing/2014/main" id="{72DB3361-DCEA-4A9D-B5E7-E7F69634DD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457200"/>
            <a:ext cx="947737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150" b="1">
                <a:solidFill>
                  <a:srgbClr val="123E51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150" b="1">
                <a:solidFill>
                  <a:srgbClr val="123E51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150" b="1">
                <a:solidFill>
                  <a:srgbClr val="123E51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150" b="1">
                <a:solidFill>
                  <a:srgbClr val="123E51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150" b="1">
                <a:solidFill>
                  <a:srgbClr val="123E51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150" b="1">
                <a:solidFill>
                  <a:srgbClr val="123E51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150" b="1">
                <a:solidFill>
                  <a:srgbClr val="123E51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150" b="1">
                <a:solidFill>
                  <a:srgbClr val="123E51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150" b="1">
                <a:solidFill>
                  <a:srgbClr val="123E51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150" b="1">
                <a:solidFill>
                  <a:srgbClr val="123E51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150" b="1">
                <a:solidFill>
                  <a:srgbClr val="123E51"/>
                </a:solidFill>
                <a:latin typeface="DejaVu Sans"/>
                <a:ea typeface="DejaVu Sans"/>
                <a:cs typeface="DejaVu Sans"/>
              </a:defRPr>
            </a:pPr>
            <a:r>
              <a:rPr sz="3150" b="1">
                <a:solidFill>
                  <a:srgbClr val="123E51"/>
                </a:solidFill>
                <a:latin typeface="DejaVu Sans"/>
                <a:ea typeface="DejaVu Sans"/>
                <a:cs typeface="DejaVu Sans"/>
              </a:rPr>
              <a:t>Acquacoltura e prodotti ittici</a:t>
            </a:r>
          </a:p>
        </p:txBody>
      </p:sp>
      <p:sp>
        <p:nvSpPr>
          <p:cNvPr id="3" name="text-1">
            <a:extLst xmlns:a="http://schemas.openxmlformats.org/drawingml/2006/main">
              <a:ext uri="{FF2B5EF4-FFF2-40B4-BE49-F238E27FC236}">
                <a16:creationId xmlns:a16="http://schemas.microsoft.com/office/drawing/2014/main" id="{8DE801E4-C716-4E19-A3C0-EDF4308E3D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38900"/>
            <a:ext cx="80962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1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1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1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1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1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1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1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1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1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1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506673"/>
                </a:solidFill>
                <a:latin typeface="DejaVu Sans"/>
                <a:ea typeface="DejaVu Sans"/>
                <a:cs typeface="DejaVu Sans"/>
              </a:rPr>
              <a:t>Gastec Food   •   gastecfood.it</a:t>
            </a:r>
          </a:p>
        </p:txBody>
      </p:sp>
      <p:sp>
        <p:nvSpPr>
          <p:cNvPr id="4" name="text-2">
            <a:extLst xmlns:a="http://schemas.openxmlformats.org/drawingml/2006/main">
              <a:ext uri="{FF2B5EF4-FFF2-40B4-BE49-F238E27FC236}">
                <a16:creationId xmlns:a16="http://schemas.microsoft.com/office/drawing/2014/main" id="{F8AC3CCA-0F79-404D-8D5B-CEE2969996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105525"/>
            <a:ext cx="1100137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350" b="0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350" b="0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350" b="0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350" b="0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350" b="0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350" b="0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350" b="0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350" b="0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350" b="0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350" b="0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007D9B"/>
                </a:solidFill>
                <a:latin typeface="DejaVu Sans"/>
                <a:ea typeface="DejaVu Sans"/>
                <a:cs typeface="DejaVu Sans"/>
              </a:rPr>
              <a:t>Tutte le soluzioni proposte saranno testate nei vostri ambienti prima dell’applicazione definitiva.</a:t>
            </a:r>
          </a:p>
        </p:txBody>
      </p:sp>
      <p:sp>
        <p:nvSpPr>
          <p:cNvPr id="5" name="text-3">
            <a:extLst xmlns:a="http://schemas.openxmlformats.org/drawingml/2006/main">
              <a:ext uri="{FF2B5EF4-FFF2-40B4-BE49-F238E27FC236}">
                <a16:creationId xmlns:a16="http://schemas.microsoft.com/office/drawing/2014/main" id="{EB74E1A8-C6EF-4EB5-8933-DAFF283A11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38900"/>
            <a:ext cx="4762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1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1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1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1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1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1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1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1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1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1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506673"/>
                </a:solidFill>
                <a:latin typeface="DejaVu Sans"/>
                <a:ea typeface="DejaVu Sans"/>
                <a:cs typeface="DejaVu Sans"/>
              </a:rPr>
              <a:t>07</a:t>
            </a:r>
          </a:p>
        </p:txBody>
      </p:sp>
      <p:sp>
        <p:nvSpPr>
          <p:cNvPr id="6" name="text-4">
            <a:extLst xmlns:a="http://schemas.openxmlformats.org/drawingml/2006/main">
              <a:ext uri="{FF2B5EF4-FFF2-40B4-BE49-F238E27FC236}">
                <a16:creationId xmlns:a16="http://schemas.microsoft.com/office/drawing/2014/main" id="{2122A931-B858-41F4-AE26-7E63606FBF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047875"/>
            <a:ext cx="6572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025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025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025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025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025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025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025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025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025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025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025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pPr>
            <a:r>
              <a:rPr sz="2025" b="1">
                <a:solidFill>
                  <a:srgbClr val="007D9B"/>
                </a:solidFill>
                <a:latin typeface="DejaVu Sans"/>
                <a:ea typeface="DejaVu Sans"/>
                <a:cs typeface="DejaVu Sans"/>
              </a:rPr>
              <a:t>Acqua negli allevamenti</a:t>
            </a:r>
          </a:p>
        </p:txBody>
      </p:sp>
      <p:sp>
        <p:nvSpPr>
          <p:cNvPr id="7" name="text-5">
            <a:extLst xmlns:a="http://schemas.openxmlformats.org/drawingml/2006/main">
              <a:ext uri="{FF2B5EF4-FFF2-40B4-BE49-F238E27FC236}">
                <a16:creationId xmlns:a16="http://schemas.microsoft.com/office/drawing/2014/main" id="{52F37E4C-3857-407D-8D4F-38B0E2F5A9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447925"/>
            <a:ext cx="657225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506673"/>
                </a:solidFill>
                <a:latin typeface="DejaVu Sans"/>
                <a:ea typeface="DejaVu Sans"/>
                <a:cs typeface="DejaVu Sans"/>
              </a:rPr>
              <a:t>Valutazione del trattamento nei circuiti di allevamento in base a qualità dell’acqua e specie presenti.</a:t>
            </a:r>
          </a:p>
        </p:txBody>
      </p:sp>
      <p:sp>
        <p:nvSpPr>
          <p:cNvPr id="8" name="text-6">
            <a:extLst xmlns:a="http://schemas.openxmlformats.org/drawingml/2006/main">
              <a:ext uri="{FF2B5EF4-FFF2-40B4-BE49-F238E27FC236}">
                <a16:creationId xmlns:a16="http://schemas.microsoft.com/office/drawing/2014/main" id="{558FA78B-9CB7-4E11-9A28-B7F29775C0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257550"/>
            <a:ext cx="6572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025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025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025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025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025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025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025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025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025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025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025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pPr>
            <a:r>
              <a:rPr sz="2025" b="1">
                <a:solidFill>
                  <a:srgbClr val="007D9B"/>
                </a:solidFill>
                <a:latin typeface="DejaVu Sans"/>
                <a:ea typeface="DejaVu Sans"/>
                <a:cs typeface="DejaVu Sans"/>
              </a:rPr>
              <a:t>Lavorazione del pescato</a:t>
            </a:r>
          </a:p>
        </p:txBody>
      </p:sp>
      <p:sp>
        <p:nvSpPr>
          <p:cNvPr id="9" name="text-7">
            <a:extLst xmlns:a="http://schemas.openxmlformats.org/drawingml/2006/main">
              <a:ext uri="{FF2B5EF4-FFF2-40B4-BE49-F238E27FC236}">
                <a16:creationId xmlns:a16="http://schemas.microsoft.com/office/drawing/2014/main" id="{38B4D307-D6B8-4CA2-896A-064558F04A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657600"/>
            <a:ext cx="657225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506673"/>
                </a:solidFill>
                <a:latin typeface="DejaVu Sans"/>
                <a:ea typeface="DejaVu Sans"/>
                <a:cs typeface="DejaVu Sans"/>
              </a:rPr>
              <a:t>Impiego dell’acqua trattata nei processi compatibili con gli alimenti.</a:t>
            </a:r>
          </a:p>
        </p:txBody>
      </p:sp>
      <p:sp>
        <p:nvSpPr>
          <p:cNvPr id="10" name="text-8">
            <a:extLst xmlns:a="http://schemas.openxmlformats.org/drawingml/2006/main">
              <a:ext uri="{FF2B5EF4-FFF2-40B4-BE49-F238E27FC236}">
                <a16:creationId xmlns:a16="http://schemas.microsoft.com/office/drawing/2014/main" id="{D6F9799A-309E-44B8-9177-7C1A15589C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467225"/>
            <a:ext cx="6572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025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025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025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025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025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025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025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025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025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025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025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pPr>
            <a:r>
              <a:rPr sz="2025" b="1">
                <a:solidFill>
                  <a:srgbClr val="007D9B"/>
                </a:solidFill>
                <a:latin typeface="DejaVu Sans"/>
                <a:ea typeface="DejaVu Sans"/>
                <a:cs typeface="DejaVu Sans"/>
              </a:rPr>
              <a:t>Parametri da controllare</a:t>
            </a:r>
          </a:p>
        </p:txBody>
      </p:sp>
      <p:sp>
        <p:nvSpPr>
          <p:cNvPr id="11" name="text-9">
            <a:extLst xmlns:a="http://schemas.openxmlformats.org/drawingml/2006/main">
              <a:ext uri="{FF2B5EF4-FFF2-40B4-BE49-F238E27FC236}">
                <a16:creationId xmlns:a16="http://schemas.microsoft.com/office/drawing/2014/main" id="{48F3B02E-6255-4C5A-ADA2-3C4C8EA7A4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867275"/>
            <a:ext cx="657225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506673"/>
                </a:solidFill>
                <a:latin typeface="DejaVu Sans"/>
                <a:ea typeface="DejaVu Sans"/>
                <a:cs typeface="DejaVu Sans"/>
              </a:rPr>
              <a:t>Carica microbica, pH, potenziale di ossidoriduzione e compatibilità con gli organismi allevati.</a:t>
            </a:r>
          </a:p>
        </p:txBody>
      </p:sp>
      <p:pic>
        <p:nvPic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9FA8F3C-450B-4B33-A085-2FDD1307A58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4707db2abf24f73"/>
          <a:srcRect xmlns:a="http://schemas.openxmlformats.org/drawingml/2006/main" l="64912" t="50987" r="16862" b="36678"/>
          <a:stretch xmlns:a="http://schemas.openxmlformats.org/drawingml/2006/main"/>
        </p:blipFill>
        <p:spPr>
          <a:xfrm xmlns:a="http://schemas.openxmlformats.org/drawingml/2006/main">
            <a:off x="8096250" y="2143125"/>
            <a:ext cx="3000375" cy="314325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549094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9622DEC-BCAE-4794-9DAD-AFF78A7EBD5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493d131fccf40a9"/>
          <a:srcRect xmlns:a="http://schemas.openxmlformats.org/drawingml/2006/main" l="0" t="0" r="0" b="17000"/>
          <a:stretch xmlns:a="http://schemas.openxmlformats.org/drawingml/2006/main"/>
        </p:blipFill>
        <p:spPr>
          <a:xfrm xmlns:a="http://schemas.openxmlformats.org/drawingml/2006/main">
            <a:off x="10287000" y="266700"/>
            <a:ext cx="1409700" cy="809625"/>
          </a:xfrm>
          <a:prstGeom xmlns:a="http://schemas.openxmlformats.org/drawingml/2006/main" prst="rect">
            <a:avLst/>
          </a:prstGeom>
        </p:spPr>
      </p:pic>
      <p:sp>
        <p:nvSpPr>
          <p:cNvPr id="2" name="text-0">
            <a:extLst xmlns:a="http://schemas.openxmlformats.org/drawingml/2006/main">
              <a:ext uri="{FF2B5EF4-FFF2-40B4-BE49-F238E27FC236}">
                <a16:creationId xmlns:a16="http://schemas.microsoft.com/office/drawing/2014/main" id="{6DBC9902-FB8D-44BF-8502-689A579EEC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457200"/>
            <a:ext cx="947737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150" b="1">
                <a:solidFill>
                  <a:srgbClr val="123E51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150" b="1">
                <a:solidFill>
                  <a:srgbClr val="123E51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150" b="1">
                <a:solidFill>
                  <a:srgbClr val="123E51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150" b="1">
                <a:solidFill>
                  <a:srgbClr val="123E51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150" b="1">
                <a:solidFill>
                  <a:srgbClr val="123E51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150" b="1">
                <a:solidFill>
                  <a:srgbClr val="123E51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150" b="1">
                <a:solidFill>
                  <a:srgbClr val="123E51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150" b="1">
                <a:solidFill>
                  <a:srgbClr val="123E51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150" b="1">
                <a:solidFill>
                  <a:srgbClr val="123E51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150" b="1">
                <a:solidFill>
                  <a:srgbClr val="123E51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150" b="1">
                <a:solidFill>
                  <a:srgbClr val="123E51"/>
                </a:solidFill>
                <a:latin typeface="DejaVu Sans"/>
                <a:ea typeface="DejaVu Sans"/>
                <a:cs typeface="DejaVu Sans"/>
              </a:defRPr>
            </a:pPr>
            <a:r>
              <a:rPr sz="3150" b="1">
                <a:solidFill>
                  <a:srgbClr val="123E51"/>
                </a:solidFill>
                <a:latin typeface="DejaVu Sans"/>
                <a:ea typeface="DejaVu Sans"/>
                <a:cs typeface="DejaVu Sans"/>
              </a:rPr>
              <a:t>Agricoltura, sementi e irrigazione</a:t>
            </a:r>
          </a:p>
        </p:txBody>
      </p:sp>
      <p:sp>
        <p:nvSpPr>
          <p:cNvPr id="3" name="text-1">
            <a:extLst xmlns:a="http://schemas.openxmlformats.org/drawingml/2006/main">
              <a:ext uri="{FF2B5EF4-FFF2-40B4-BE49-F238E27FC236}">
                <a16:creationId xmlns:a16="http://schemas.microsoft.com/office/drawing/2014/main" id="{ED2A0863-A294-4673-BE84-19A820235C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38900"/>
            <a:ext cx="80962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1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1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1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1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1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1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1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1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1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1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506673"/>
                </a:solidFill>
                <a:latin typeface="DejaVu Sans"/>
                <a:ea typeface="DejaVu Sans"/>
                <a:cs typeface="DejaVu Sans"/>
              </a:rPr>
              <a:t>Gastec Food   •   gastecfood.it</a:t>
            </a:r>
          </a:p>
        </p:txBody>
      </p:sp>
      <p:sp>
        <p:nvSpPr>
          <p:cNvPr id="4" name="text-2">
            <a:extLst xmlns:a="http://schemas.openxmlformats.org/drawingml/2006/main">
              <a:ext uri="{FF2B5EF4-FFF2-40B4-BE49-F238E27FC236}">
                <a16:creationId xmlns:a16="http://schemas.microsoft.com/office/drawing/2014/main" id="{67E534F0-F936-4858-9A5E-24F8695F94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105525"/>
            <a:ext cx="1100137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350" b="0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350" b="0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350" b="0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350" b="0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350" b="0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350" b="0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350" b="0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350" b="0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350" b="0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350" b="0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007D9B"/>
                </a:solidFill>
                <a:latin typeface="DejaVu Sans"/>
                <a:ea typeface="DejaVu Sans"/>
                <a:cs typeface="DejaVu Sans"/>
              </a:rPr>
              <a:t>Tutte le soluzioni proposte saranno testate nei vostri ambienti prima dell’applicazione definitiva.</a:t>
            </a:r>
          </a:p>
        </p:txBody>
      </p:sp>
      <p:sp>
        <p:nvSpPr>
          <p:cNvPr id="5" name="text-3">
            <a:extLst xmlns:a="http://schemas.openxmlformats.org/drawingml/2006/main">
              <a:ext uri="{FF2B5EF4-FFF2-40B4-BE49-F238E27FC236}">
                <a16:creationId xmlns:a16="http://schemas.microsoft.com/office/drawing/2014/main" id="{DF7CD298-75E1-44D2-BF81-194A27CD98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38900"/>
            <a:ext cx="4762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1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1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1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1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1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1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1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1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1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1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506673"/>
                </a:solidFill>
                <a:latin typeface="DejaVu Sans"/>
                <a:ea typeface="DejaVu Sans"/>
                <a:cs typeface="DejaVu Sans"/>
              </a:rPr>
              <a:t>08</a:t>
            </a:r>
          </a:p>
        </p:txBody>
      </p:sp>
      <p:sp>
        <p:nvSpPr>
          <p:cNvPr id="6" name="text-4">
            <a:extLst xmlns:a="http://schemas.openxmlformats.org/drawingml/2006/main">
              <a:ext uri="{FF2B5EF4-FFF2-40B4-BE49-F238E27FC236}">
                <a16:creationId xmlns:a16="http://schemas.microsoft.com/office/drawing/2014/main" id="{3C7FD674-7B3B-4000-A842-FFE4818689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047875"/>
            <a:ext cx="6572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025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025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025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025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025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025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025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025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025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025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025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pPr>
            <a:r>
              <a:rPr sz="2025" b="1">
                <a:solidFill>
                  <a:srgbClr val="007D9B"/>
                </a:solidFill>
                <a:latin typeface="DejaVu Sans"/>
                <a:ea typeface="DejaVu Sans"/>
                <a:cs typeface="DejaVu Sans"/>
              </a:rPr>
              <a:t>Sementi e germinazione</a:t>
            </a:r>
          </a:p>
        </p:txBody>
      </p:sp>
      <p:sp>
        <p:nvSpPr>
          <p:cNvPr id="7" name="text-5">
            <a:extLst xmlns:a="http://schemas.openxmlformats.org/drawingml/2006/main">
              <a:ext uri="{FF2B5EF4-FFF2-40B4-BE49-F238E27FC236}">
                <a16:creationId xmlns:a16="http://schemas.microsoft.com/office/drawing/2014/main" id="{FE9D30D0-FAEB-4CA0-BA33-A5960AC41F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447925"/>
            <a:ext cx="657225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506673"/>
                </a:solidFill>
                <a:latin typeface="DejaVu Sans"/>
                <a:ea typeface="DejaVu Sans"/>
                <a:cs typeface="DejaVu Sans"/>
              </a:rPr>
              <a:t>Trattamento diretto o con acqua attivata. Valutazione della germinazione e dello sviluppo radicale.</a:t>
            </a:r>
          </a:p>
        </p:txBody>
      </p:sp>
      <p:sp>
        <p:nvSpPr>
          <p:cNvPr id="8" name="text-6">
            <a:extLst xmlns:a="http://schemas.openxmlformats.org/drawingml/2006/main">
              <a:ext uri="{FF2B5EF4-FFF2-40B4-BE49-F238E27FC236}">
                <a16:creationId xmlns:a16="http://schemas.microsoft.com/office/drawing/2014/main" id="{47118B4D-3092-4EC6-BE00-3A5C53EDE0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257550"/>
            <a:ext cx="6572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025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025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025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025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025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025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025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025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025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025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025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pPr>
            <a:r>
              <a:rPr sz="2025" b="1">
                <a:solidFill>
                  <a:srgbClr val="007D9B"/>
                </a:solidFill>
                <a:latin typeface="DejaVu Sans"/>
                <a:ea typeface="DejaVu Sans"/>
                <a:cs typeface="DejaVu Sans"/>
              </a:rPr>
              <a:t>Coltivazioni e serre</a:t>
            </a:r>
          </a:p>
        </p:txBody>
      </p:sp>
      <p:sp>
        <p:nvSpPr>
          <p:cNvPr id="9" name="text-7">
            <a:extLst xmlns:a="http://schemas.openxmlformats.org/drawingml/2006/main">
              <a:ext uri="{FF2B5EF4-FFF2-40B4-BE49-F238E27FC236}">
                <a16:creationId xmlns:a16="http://schemas.microsoft.com/office/drawing/2014/main" id="{BDE28F62-5F9E-4B9D-BF32-BF6F066FBB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657600"/>
            <a:ext cx="657225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506673"/>
                </a:solidFill>
                <a:latin typeface="DejaVu Sans"/>
                <a:ea typeface="DejaVu Sans"/>
                <a:cs typeface="DejaVu Sans"/>
              </a:rPr>
              <a:t>Applicazioni sperimentali per il controllo microbico e il supporto ai processi di coltivazione.</a:t>
            </a:r>
          </a:p>
        </p:txBody>
      </p:sp>
      <p:sp>
        <p:nvSpPr>
          <p:cNvPr id="10" name="text-8">
            <a:extLst xmlns:a="http://schemas.openxmlformats.org/drawingml/2006/main">
              <a:ext uri="{FF2B5EF4-FFF2-40B4-BE49-F238E27FC236}">
                <a16:creationId xmlns:a16="http://schemas.microsoft.com/office/drawing/2014/main" id="{E090C2C3-1CB0-4238-B7B9-C77D1D4235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467225"/>
            <a:ext cx="6572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025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025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025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025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025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025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025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025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025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025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025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pPr>
            <a:r>
              <a:rPr sz="2025" b="1">
                <a:solidFill>
                  <a:srgbClr val="007D9B"/>
                </a:solidFill>
                <a:latin typeface="DejaVu Sans"/>
                <a:ea typeface="DejaVu Sans"/>
                <a:cs typeface="DejaVu Sans"/>
              </a:rPr>
              <a:t>Verifica agronomica</a:t>
            </a:r>
          </a:p>
        </p:txBody>
      </p:sp>
      <p:sp>
        <p:nvSpPr>
          <p:cNvPr id="11" name="text-9">
            <a:extLst xmlns:a="http://schemas.openxmlformats.org/drawingml/2006/main">
              <a:ext uri="{FF2B5EF4-FFF2-40B4-BE49-F238E27FC236}">
                <a16:creationId xmlns:a16="http://schemas.microsoft.com/office/drawing/2014/main" id="{66758218-3CE6-4ABC-A6CD-1BC53AC196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867275"/>
            <a:ext cx="657225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506673"/>
                </a:solidFill>
                <a:latin typeface="DejaVu Sans"/>
                <a:ea typeface="DejaVu Sans"/>
                <a:cs typeface="DejaVu Sans"/>
              </a:rPr>
              <a:t>Risposta variabile in base a coltura, microrganismo, dose e durata del trattamento.</a:t>
            </a:r>
          </a:p>
        </p:txBody>
      </p:sp>
      <p:pic>
        <p:nvPic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D7A9402-25D3-487B-801B-0D6C099E8B6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3ed99fa50894857"/>
          <a:srcRect xmlns:a="http://schemas.openxmlformats.org/drawingml/2006/main" l="7700" t="22314" r="63158" b="63377"/>
          <a:stretch xmlns:a="http://schemas.openxmlformats.org/drawingml/2006/main"/>
        </p:blipFill>
        <p:spPr>
          <a:xfrm xmlns:a="http://schemas.openxmlformats.org/drawingml/2006/main">
            <a:off x="7810500" y="2190750"/>
            <a:ext cx="3476625" cy="304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1639538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C8BD474-BCEC-4A55-95E8-6F574BED145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68ebea9af534848"/>
          <a:srcRect xmlns:a="http://schemas.openxmlformats.org/drawingml/2006/main" l="0" t="0" r="0" b="17000"/>
          <a:stretch xmlns:a="http://schemas.openxmlformats.org/drawingml/2006/main"/>
        </p:blipFill>
        <p:spPr>
          <a:xfrm xmlns:a="http://schemas.openxmlformats.org/drawingml/2006/main">
            <a:off x="10287000" y="266700"/>
            <a:ext cx="1409700" cy="809625"/>
          </a:xfrm>
          <a:prstGeom xmlns:a="http://schemas.openxmlformats.org/drawingml/2006/main" prst="rect">
            <a:avLst/>
          </a:prstGeom>
        </p:spPr>
      </p:pic>
      <p:sp>
        <p:nvSpPr>
          <p:cNvPr id="2" name="text-0">
            <a:extLst xmlns:a="http://schemas.openxmlformats.org/drawingml/2006/main">
              <a:ext uri="{FF2B5EF4-FFF2-40B4-BE49-F238E27FC236}">
                <a16:creationId xmlns:a16="http://schemas.microsoft.com/office/drawing/2014/main" id="{5F13F284-F937-4329-B479-AE55E3D121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457200"/>
            <a:ext cx="947737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150" b="1">
                <a:solidFill>
                  <a:srgbClr val="123E51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150" b="1">
                <a:solidFill>
                  <a:srgbClr val="123E51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150" b="1">
                <a:solidFill>
                  <a:srgbClr val="123E51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150" b="1">
                <a:solidFill>
                  <a:srgbClr val="123E51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150" b="1">
                <a:solidFill>
                  <a:srgbClr val="123E51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150" b="1">
                <a:solidFill>
                  <a:srgbClr val="123E51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150" b="1">
                <a:solidFill>
                  <a:srgbClr val="123E51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150" b="1">
                <a:solidFill>
                  <a:srgbClr val="123E51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150" b="1">
                <a:solidFill>
                  <a:srgbClr val="123E51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150" b="1">
                <a:solidFill>
                  <a:srgbClr val="123E51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150" b="1">
                <a:solidFill>
                  <a:srgbClr val="123E51"/>
                </a:solidFill>
                <a:latin typeface="DejaVu Sans"/>
                <a:ea typeface="DejaVu Sans"/>
                <a:cs typeface="DejaVu Sans"/>
              </a:defRPr>
            </a:pPr>
            <a:r>
              <a:rPr sz="3150" b="1">
                <a:solidFill>
                  <a:srgbClr val="123E51"/>
                </a:solidFill>
                <a:latin typeface="DejaVu Sans"/>
                <a:ea typeface="DejaVu Sans"/>
                <a:cs typeface="DejaVu Sans"/>
              </a:rPr>
              <a:t>Odori e composti organici volatili</a:t>
            </a:r>
          </a:p>
        </p:txBody>
      </p:sp>
      <p:sp>
        <p:nvSpPr>
          <p:cNvPr id="3" name="text-1">
            <a:extLst xmlns:a="http://schemas.openxmlformats.org/drawingml/2006/main">
              <a:ext uri="{FF2B5EF4-FFF2-40B4-BE49-F238E27FC236}">
                <a16:creationId xmlns:a16="http://schemas.microsoft.com/office/drawing/2014/main" id="{7DF0346A-79F8-4D64-9C94-BE0F872A8B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38900"/>
            <a:ext cx="80962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1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1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1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1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1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1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1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1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1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1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506673"/>
                </a:solidFill>
                <a:latin typeface="DejaVu Sans"/>
                <a:ea typeface="DejaVu Sans"/>
                <a:cs typeface="DejaVu Sans"/>
              </a:rPr>
              <a:t>Gastec Food   •   gastecfood.it</a:t>
            </a:r>
          </a:p>
        </p:txBody>
      </p:sp>
      <p:sp>
        <p:nvSpPr>
          <p:cNvPr id="4" name="text-2">
            <a:extLst xmlns:a="http://schemas.openxmlformats.org/drawingml/2006/main">
              <a:ext uri="{FF2B5EF4-FFF2-40B4-BE49-F238E27FC236}">
                <a16:creationId xmlns:a16="http://schemas.microsoft.com/office/drawing/2014/main" id="{4B861A66-2026-4A75-A7BE-837B3D9D5B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105525"/>
            <a:ext cx="1100137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350" b="0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350" b="0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350" b="0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350" b="0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350" b="0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350" b="0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350" b="0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350" b="0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350" b="0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350" b="0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007D9B"/>
                </a:solidFill>
                <a:latin typeface="DejaVu Sans"/>
                <a:ea typeface="DejaVu Sans"/>
                <a:cs typeface="DejaVu Sans"/>
              </a:rPr>
              <a:t>Tutte le soluzioni proposte saranno testate nei vostri ambienti prima dell’applicazione definitiva.</a:t>
            </a:r>
          </a:p>
        </p:txBody>
      </p:sp>
      <p:sp>
        <p:nvSpPr>
          <p:cNvPr id="5" name="text-3">
            <a:extLst xmlns:a="http://schemas.openxmlformats.org/drawingml/2006/main">
              <a:ext uri="{FF2B5EF4-FFF2-40B4-BE49-F238E27FC236}">
                <a16:creationId xmlns:a16="http://schemas.microsoft.com/office/drawing/2014/main" id="{CE381C4B-FEE8-45E4-9DC7-9F2470C9B6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38900"/>
            <a:ext cx="4762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1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1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1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1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1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1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1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1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1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1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506673"/>
                </a:solidFill>
                <a:latin typeface="DejaVu Sans"/>
                <a:ea typeface="DejaVu Sans"/>
                <a:cs typeface="DejaVu Sans"/>
              </a:rPr>
              <a:t>09</a:t>
            </a:r>
          </a:p>
        </p:txBody>
      </p:sp>
      <p:sp>
        <p:nvSpPr>
          <p:cNvPr id="6" name="text-4">
            <a:extLst xmlns:a="http://schemas.openxmlformats.org/drawingml/2006/main">
              <a:ext uri="{FF2B5EF4-FFF2-40B4-BE49-F238E27FC236}">
                <a16:creationId xmlns:a16="http://schemas.microsoft.com/office/drawing/2014/main" id="{1067557A-283E-42FA-A40C-EE980C9190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590675"/>
            <a:ext cx="105727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400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400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400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400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400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400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400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400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400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400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400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pPr>
            <a:r>
              <a:rPr sz="2400" b="1">
                <a:solidFill>
                  <a:srgbClr val="007D9B"/>
                </a:solidFill>
                <a:latin typeface="DejaVu Sans"/>
                <a:ea typeface="DejaVu Sans"/>
                <a:cs typeface="DejaVu Sans"/>
              </a:rPr>
              <a:t>Trattamento dell’aria estratta e dei flussi contenenti sostanze odorigene</a:t>
            </a:r>
          </a:p>
        </p:txBody>
      </p:sp>
      <p:sp>
        <p:nvSpPr>
          <p:cNvPr id="7" name="text-5">
            <a:extLst xmlns:a="http://schemas.openxmlformats.org/drawingml/2006/main">
              <a:ext uri="{FF2B5EF4-FFF2-40B4-BE49-F238E27FC236}">
                <a16:creationId xmlns:a16="http://schemas.microsoft.com/office/drawing/2014/main" id="{925B92FE-90A0-496E-A764-5AD1DA26E8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667000"/>
            <a:ext cx="10572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025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025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025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025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025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025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025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025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025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025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025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pPr>
            <a:r>
              <a:rPr sz="2025" b="1">
                <a:solidFill>
                  <a:srgbClr val="007D9B"/>
                </a:solidFill>
                <a:latin typeface="DejaVu Sans"/>
                <a:ea typeface="DejaVu Sans"/>
                <a:cs typeface="DejaVu Sans"/>
              </a:rPr>
              <a:t>Ambienti di impiego</a:t>
            </a:r>
          </a:p>
        </p:txBody>
      </p:sp>
      <p:sp>
        <p:nvSpPr>
          <p:cNvPr id="8" name="text-6">
            <a:extLst xmlns:a="http://schemas.openxmlformats.org/drawingml/2006/main">
              <a:ext uri="{FF2B5EF4-FFF2-40B4-BE49-F238E27FC236}">
                <a16:creationId xmlns:a16="http://schemas.microsoft.com/office/drawing/2014/main" id="{1692FE09-BB73-4AE7-838E-EA57F32098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067050"/>
            <a:ext cx="105727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506673"/>
                </a:solidFill>
                <a:latin typeface="DejaVu Sans"/>
                <a:ea typeface="DejaVu Sans"/>
                <a:cs typeface="DejaVu Sans"/>
              </a:rPr>
              <a:t>Locali rifiuti, aree di raccolta, locali tecnici, servizi e zone con accumulo di odori.</a:t>
            </a:r>
          </a:p>
        </p:txBody>
      </p:sp>
      <p:sp>
        <p:nvSpPr>
          <p:cNvPr id="9" name="text-7">
            <a:extLst xmlns:a="http://schemas.openxmlformats.org/drawingml/2006/main">
              <a:ext uri="{FF2B5EF4-FFF2-40B4-BE49-F238E27FC236}">
                <a16:creationId xmlns:a16="http://schemas.microsoft.com/office/drawing/2014/main" id="{F3F559DF-C3EC-4377-A609-4D2B2FC91C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676650"/>
            <a:ext cx="10572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025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025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025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025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025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025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025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025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025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025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025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pPr>
            <a:r>
              <a:rPr sz="2025" b="1">
                <a:solidFill>
                  <a:srgbClr val="007D9B"/>
                </a:solidFill>
                <a:latin typeface="DejaVu Sans"/>
                <a:ea typeface="DejaVu Sans"/>
                <a:cs typeface="DejaVu Sans"/>
              </a:rPr>
              <a:t>Inserimento nel flusso d’aria</a:t>
            </a:r>
          </a:p>
        </p:txBody>
      </p:sp>
      <p:sp>
        <p:nvSpPr>
          <p:cNvPr id="10" name="text-8">
            <a:extLst xmlns:a="http://schemas.openxmlformats.org/drawingml/2006/main">
              <a:ext uri="{FF2B5EF4-FFF2-40B4-BE49-F238E27FC236}">
                <a16:creationId xmlns:a16="http://schemas.microsoft.com/office/drawing/2014/main" id="{0D39E9A5-7CA3-43A9-900A-3FC4788121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076700"/>
            <a:ext cx="105727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506673"/>
                </a:solidFill>
                <a:latin typeface="DejaVu Sans"/>
                <a:ea typeface="DejaVu Sans"/>
                <a:cs typeface="DejaVu Sans"/>
              </a:rPr>
              <a:t>Moduli dedicati nei canali e nei sistemi di estrazione, con dimensionamento sulla portata.</a:t>
            </a:r>
          </a:p>
        </p:txBody>
      </p:sp>
      <p:sp>
        <p:nvSpPr>
          <p:cNvPr id="11" name="text-9">
            <a:extLst xmlns:a="http://schemas.openxmlformats.org/drawingml/2006/main">
              <a:ext uri="{FF2B5EF4-FFF2-40B4-BE49-F238E27FC236}">
                <a16:creationId xmlns:a16="http://schemas.microsoft.com/office/drawing/2014/main" id="{BFF005BF-6FB5-420B-BE53-CE274F8013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686300"/>
            <a:ext cx="10572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025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025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025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025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025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025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025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025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025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025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025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pPr>
            <a:r>
              <a:rPr sz="2025" b="1">
                <a:solidFill>
                  <a:srgbClr val="007D9B"/>
                </a:solidFill>
                <a:latin typeface="DejaVu Sans"/>
                <a:ea typeface="DejaVu Sans"/>
                <a:cs typeface="DejaVu Sans"/>
              </a:rPr>
              <a:t>Controllo del risultato</a:t>
            </a:r>
          </a:p>
        </p:txBody>
      </p:sp>
      <p:sp>
        <p:nvSpPr>
          <p:cNvPr id="12" name="text-10">
            <a:extLst xmlns:a="http://schemas.openxmlformats.org/drawingml/2006/main">
              <a:ext uri="{FF2B5EF4-FFF2-40B4-BE49-F238E27FC236}">
                <a16:creationId xmlns:a16="http://schemas.microsoft.com/office/drawing/2014/main" id="{C3619C83-FF2C-4DAE-A3B7-5B4CF69A30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5086350"/>
            <a:ext cx="105727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506673"/>
                </a:solidFill>
                <a:latin typeface="DejaVu Sans"/>
                <a:ea typeface="DejaVu Sans"/>
                <a:cs typeface="DejaVu Sans"/>
              </a:rPr>
              <a:t>Identificazione dei composti, misure a monte e a valle e verifica dei sottoprodotti.</a:t>
            </a:r>
          </a:p>
        </p:txBody>
      </p:sp>
    </p:spTree>
    <p:extLst>
      <p:ext uri="{BB962C8B-B14F-4D97-AF65-F5344CB8AC3E}">
        <p14:creationId xmlns:p14="http://schemas.microsoft.com/office/powerpoint/2010/main" val="329832362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D6F57A5-CE78-45C3-A572-953A6432AA5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97aa0f2732645e8"/>
          <a:srcRect xmlns:a="http://schemas.openxmlformats.org/drawingml/2006/main" l="0" t="0" r="0" b="17000"/>
          <a:stretch xmlns:a="http://schemas.openxmlformats.org/drawingml/2006/main"/>
        </p:blipFill>
        <p:spPr>
          <a:xfrm xmlns:a="http://schemas.openxmlformats.org/drawingml/2006/main">
            <a:off x="10287000" y="266700"/>
            <a:ext cx="1409700" cy="809625"/>
          </a:xfrm>
          <a:prstGeom xmlns:a="http://schemas.openxmlformats.org/drawingml/2006/main" prst="rect">
            <a:avLst/>
          </a:prstGeom>
        </p:spPr>
      </p:pic>
      <p:sp>
        <p:nvSpPr>
          <p:cNvPr id="2" name="text-0">
            <a:extLst xmlns:a="http://schemas.openxmlformats.org/drawingml/2006/main">
              <a:ext uri="{FF2B5EF4-FFF2-40B4-BE49-F238E27FC236}">
                <a16:creationId xmlns:a16="http://schemas.microsoft.com/office/drawing/2014/main" id="{C24483BD-5A1D-419E-B8D0-0CF51BAC15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457200"/>
            <a:ext cx="947737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150" b="1">
                <a:solidFill>
                  <a:srgbClr val="123E51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150" b="1">
                <a:solidFill>
                  <a:srgbClr val="123E51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150" b="1">
                <a:solidFill>
                  <a:srgbClr val="123E51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150" b="1">
                <a:solidFill>
                  <a:srgbClr val="123E51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150" b="1">
                <a:solidFill>
                  <a:srgbClr val="123E51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150" b="1">
                <a:solidFill>
                  <a:srgbClr val="123E51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150" b="1">
                <a:solidFill>
                  <a:srgbClr val="123E51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150" b="1">
                <a:solidFill>
                  <a:srgbClr val="123E51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150" b="1">
                <a:solidFill>
                  <a:srgbClr val="123E51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150" b="1">
                <a:solidFill>
                  <a:srgbClr val="123E51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150" b="1">
                <a:solidFill>
                  <a:srgbClr val="123E51"/>
                </a:solidFill>
                <a:latin typeface="DejaVu Sans"/>
                <a:ea typeface="DejaVu Sans"/>
                <a:cs typeface="DejaVu Sans"/>
              </a:defRPr>
            </a:pPr>
            <a:r>
              <a:rPr sz="3150" b="1">
                <a:solidFill>
                  <a:srgbClr val="123E51"/>
                </a:solidFill>
                <a:latin typeface="DejaVu Sans"/>
                <a:ea typeface="DejaVu Sans"/>
                <a:cs typeface="DejaVu Sans"/>
              </a:rPr>
              <a:t>La gamma presentata nel materiale</a:t>
            </a:r>
          </a:p>
        </p:txBody>
      </p:sp>
      <p:sp>
        <p:nvSpPr>
          <p:cNvPr id="3" name="text-1">
            <a:extLst xmlns:a="http://schemas.openxmlformats.org/drawingml/2006/main">
              <a:ext uri="{FF2B5EF4-FFF2-40B4-BE49-F238E27FC236}">
                <a16:creationId xmlns:a16="http://schemas.microsoft.com/office/drawing/2014/main" id="{49913165-2435-496E-9C19-7742D9AFDF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38900"/>
            <a:ext cx="80962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1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1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1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1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1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1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1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1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1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1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506673"/>
                </a:solidFill>
                <a:latin typeface="DejaVu Sans"/>
                <a:ea typeface="DejaVu Sans"/>
                <a:cs typeface="DejaVu Sans"/>
              </a:rPr>
              <a:t>Gastec Food   •   gastecfood.it</a:t>
            </a:r>
          </a:p>
        </p:txBody>
      </p:sp>
      <p:sp>
        <p:nvSpPr>
          <p:cNvPr id="4" name="text-2">
            <a:extLst xmlns:a="http://schemas.openxmlformats.org/drawingml/2006/main">
              <a:ext uri="{FF2B5EF4-FFF2-40B4-BE49-F238E27FC236}">
                <a16:creationId xmlns:a16="http://schemas.microsoft.com/office/drawing/2014/main" id="{5C26E376-3238-42B7-BD29-B2101C8DDA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105525"/>
            <a:ext cx="1100137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350" b="0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350" b="0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350" b="0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350" b="0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350" b="0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350" b="0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350" b="0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350" b="0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350" b="0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350" b="0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007D9B"/>
                </a:solidFill>
                <a:latin typeface="DejaVu Sans"/>
                <a:ea typeface="DejaVu Sans"/>
                <a:cs typeface="DejaVu Sans"/>
              </a:rPr>
              <a:t>Tutte le soluzioni proposte saranno testate nei vostri ambienti prima dell’applicazione definitiva.</a:t>
            </a:r>
          </a:p>
        </p:txBody>
      </p:sp>
      <p:sp>
        <p:nvSpPr>
          <p:cNvPr id="5" name="text-3">
            <a:extLst xmlns:a="http://schemas.openxmlformats.org/drawingml/2006/main">
              <a:ext uri="{FF2B5EF4-FFF2-40B4-BE49-F238E27FC236}">
                <a16:creationId xmlns:a16="http://schemas.microsoft.com/office/drawing/2014/main" id="{B8CF05BE-D919-43DC-AF75-C2192C8A25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38900"/>
            <a:ext cx="4762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1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1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1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1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1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1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1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1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1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1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506673"/>
                </a:solidFill>
                <a:latin typeface="DejaVu Sans"/>
                <a:ea typeface="DejaVu Sans"/>
                <a:cs typeface="DejaVu Sans"/>
              </a:rPr>
              <a:t>10</a:t>
            </a:r>
          </a:p>
        </p:txBody>
      </p:sp>
      <p:pic>
        <p:nvPic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97AA74E-7488-43AA-BD3D-1474D59996C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3dfa3d7a6be4ba7"/>
          <a:stretch xmlns:a="http://schemas.openxmlformats.org/drawingml/2006/main"/>
        </p:blipFill>
        <p:spPr>
          <a:xfrm xmlns:a="http://schemas.openxmlformats.org/drawingml/2006/main">
            <a:off x="2095500" y="1381125"/>
            <a:ext cx="7905750" cy="3952875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9040424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BB6CC2A-C104-434B-8B92-D08FC733560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2a332973b8c48a9"/>
          <a:srcRect xmlns:a="http://schemas.openxmlformats.org/drawingml/2006/main" l="0" t="0" r="0" b="17000"/>
          <a:stretch xmlns:a="http://schemas.openxmlformats.org/drawingml/2006/main"/>
        </p:blipFill>
        <p:spPr>
          <a:xfrm xmlns:a="http://schemas.openxmlformats.org/drawingml/2006/main">
            <a:off x="10287000" y="266700"/>
            <a:ext cx="1409700" cy="809625"/>
          </a:xfrm>
          <a:prstGeom xmlns:a="http://schemas.openxmlformats.org/drawingml/2006/main" prst="rect">
            <a:avLst/>
          </a:prstGeom>
        </p:spPr>
      </p:pic>
      <p:sp>
        <p:nvSpPr>
          <p:cNvPr id="2" name="text-0">
            <a:extLst xmlns:a="http://schemas.openxmlformats.org/drawingml/2006/main">
              <a:ext uri="{FF2B5EF4-FFF2-40B4-BE49-F238E27FC236}">
                <a16:creationId xmlns:a16="http://schemas.microsoft.com/office/drawing/2014/main" id="{AC14C0AA-8AAB-46A5-ACD9-D1812F732D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457200"/>
            <a:ext cx="947737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150" b="1">
                <a:solidFill>
                  <a:srgbClr val="123E51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150" b="1">
                <a:solidFill>
                  <a:srgbClr val="123E51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150" b="1">
                <a:solidFill>
                  <a:srgbClr val="123E51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150" b="1">
                <a:solidFill>
                  <a:srgbClr val="123E51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150" b="1">
                <a:solidFill>
                  <a:srgbClr val="123E51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150" b="1">
                <a:solidFill>
                  <a:srgbClr val="123E51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150" b="1">
                <a:solidFill>
                  <a:srgbClr val="123E51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150" b="1">
                <a:solidFill>
                  <a:srgbClr val="123E51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150" b="1">
                <a:solidFill>
                  <a:srgbClr val="123E51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150" b="1">
                <a:solidFill>
                  <a:srgbClr val="123E51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150" b="1">
                <a:solidFill>
                  <a:srgbClr val="123E51"/>
                </a:solidFill>
                <a:latin typeface="DejaVu Sans"/>
                <a:ea typeface="DejaVu Sans"/>
                <a:cs typeface="DejaVu Sans"/>
              </a:defRPr>
            </a:pPr>
            <a:r>
              <a:rPr sz="3150" b="1">
                <a:solidFill>
                  <a:srgbClr val="123E51"/>
                </a:solidFill>
                <a:latin typeface="DejaVu Sans"/>
                <a:ea typeface="DejaVu Sans"/>
                <a:cs typeface="DejaVu Sans"/>
              </a:rPr>
              <a:t>Configurazione per l’impianto del cliente</a:t>
            </a:r>
          </a:p>
        </p:txBody>
      </p:sp>
      <p:sp>
        <p:nvSpPr>
          <p:cNvPr id="3" name="text-1">
            <a:extLst xmlns:a="http://schemas.openxmlformats.org/drawingml/2006/main">
              <a:ext uri="{FF2B5EF4-FFF2-40B4-BE49-F238E27FC236}">
                <a16:creationId xmlns:a16="http://schemas.microsoft.com/office/drawing/2014/main" id="{C6F7CAE8-B062-4DB7-B93B-5EFBC3C869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38900"/>
            <a:ext cx="80962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1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1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1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1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1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1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1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1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1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1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506673"/>
                </a:solidFill>
                <a:latin typeface="DejaVu Sans"/>
                <a:ea typeface="DejaVu Sans"/>
                <a:cs typeface="DejaVu Sans"/>
              </a:rPr>
              <a:t>Gastec Food   •   gastecfood.it</a:t>
            </a:r>
          </a:p>
        </p:txBody>
      </p:sp>
      <p:sp>
        <p:nvSpPr>
          <p:cNvPr id="4" name="text-2">
            <a:extLst xmlns:a="http://schemas.openxmlformats.org/drawingml/2006/main">
              <a:ext uri="{FF2B5EF4-FFF2-40B4-BE49-F238E27FC236}">
                <a16:creationId xmlns:a16="http://schemas.microsoft.com/office/drawing/2014/main" id="{D1B9F228-3459-42AC-B830-72B1FA041F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105525"/>
            <a:ext cx="1100137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350" b="0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350" b="0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350" b="0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350" b="0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350" b="0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350" b="0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350" b="0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350" b="0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350" b="0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350" b="0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007D9B"/>
                </a:solidFill>
                <a:latin typeface="DejaVu Sans"/>
                <a:ea typeface="DejaVu Sans"/>
                <a:cs typeface="DejaVu Sans"/>
              </a:rPr>
              <a:t>Tutte le soluzioni proposte saranno testate nei vostri ambienti prima dell’applicazione definitiva.</a:t>
            </a:r>
          </a:p>
        </p:txBody>
      </p:sp>
      <p:sp>
        <p:nvSpPr>
          <p:cNvPr id="5" name="text-3">
            <a:extLst xmlns:a="http://schemas.openxmlformats.org/drawingml/2006/main">
              <a:ext uri="{FF2B5EF4-FFF2-40B4-BE49-F238E27FC236}">
                <a16:creationId xmlns:a16="http://schemas.microsoft.com/office/drawing/2014/main" id="{8F9F345E-B4EC-440D-8300-FC159AAAA0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38900"/>
            <a:ext cx="4762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1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1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1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1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1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1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1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1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1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1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506673"/>
                </a:solidFill>
                <a:latin typeface="DejaVu Sans"/>
                <a:ea typeface="DejaVu Sans"/>
                <a:cs typeface="DejaVu Sans"/>
              </a:rPr>
              <a:t>11</a:t>
            </a:r>
          </a:p>
        </p:txBody>
      </p:sp>
      <p:sp>
        <p:nvSpPr>
          <p:cNvPr id="6" name="text-4">
            <a:extLst xmlns:a="http://schemas.openxmlformats.org/drawingml/2006/main">
              <a:ext uri="{FF2B5EF4-FFF2-40B4-BE49-F238E27FC236}">
                <a16:creationId xmlns:a16="http://schemas.microsoft.com/office/drawing/2014/main" id="{6EB0DE6F-2A66-40F8-BB8B-53BD53ED40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047875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025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025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025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025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025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025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025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025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025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025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025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pPr>
            <a:r>
              <a:rPr sz="2025" b="1">
                <a:solidFill>
                  <a:srgbClr val="007D9B"/>
                </a:solidFill>
                <a:latin typeface="DejaVu Sans"/>
                <a:ea typeface="DejaVu Sans"/>
                <a:cs typeface="DejaVu Sans"/>
              </a:rPr>
              <a:t>Per il trattamento dell’aria</a:t>
            </a:r>
          </a:p>
        </p:txBody>
      </p:sp>
      <p:sp>
        <p:nvSpPr>
          <p:cNvPr id="7" name="text-5">
            <a:extLst xmlns:a="http://schemas.openxmlformats.org/drawingml/2006/main">
              <a:ext uri="{FF2B5EF4-FFF2-40B4-BE49-F238E27FC236}">
                <a16:creationId xmlns:a16="http://schemas.microsoft.com/office/drawing/2014/main" id="{6B299696-0F7A-4DC5-87A2-C2F32416FA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447925"/>
            <a:ext cx="1066800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506673"/>
                </a:solidFill>
                <a:latin typeface="DejaVu Sans"/>
                <a:ea typeface="DejaVu Sans"/>
                <a:cs typeface="DejaVu Sans"/>
              </a:rPr>
              <a:t>Volume dei locali, portata e ricambi d’aria, contaminanti presenti e modalità di occupazione.</a:t>
            </a:r>
          </a:p>
        </p:txBody>
      </p:sp>
      <p:sp>
        <p:nvSpPr>
          <p:cNvPr id="8" name="text-6">
            <a:extLst xmlns:a="http://schemas.openxmlformats.org/drawingml/2006/main">
              <a:ext uri="{FF2B5EF4-FFF2-40B4-BE49-F238E27FC236}">
                <a16:creationId xmlns:a16="http://schemas.microsoft.com/office/drawing/2014/main" id="{1BB9359B-BE65-4CEC-8E4C-3628953051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2575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025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025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025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025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025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025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025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025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025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025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025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pPr>
            <a:r>
              <a:rPr sz="2025" b="1">
                <a:solidFill>
                  <a:srgbClr val="007D9B"/>
                </a:solidFill>
                <a:latin typeface="DejaVu Sans"/>
                <a:ea typeface="DejaVu Sans"/>
                <a:cs typeface="DejaVu Sans"/>
              </a:rPr>
              <a:t>Per il trattamento dell’acqua</a:t>
            </a:r>
          </a:p>
        </p:txBody>
      </p:sp>
      <p:sp>
        <p:nvSpPr>
          <p:cNvPr id="9" name="text-7">
            <a:extLst xmlns:a="http://schemas.openxmlformats.org/drawingml/2006/main">
              <a:ext uri="{FF2B5EF4-FFF2-40B4-BE49-F238E27FC236}">
                <a16:creationId xmlns:a16="http://schemas.microsoft.com/office/drawing/2014/main" id="{509FE7E0-4C64-4909-8B16-F32FBEF0D2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657600"/>
            <a:ext cx="1066800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506673"/>
                </a:solidFill>
                <a:latin typeface="DejaVu Sans"/>
                <a:ea typeface="DejaVu Sans"/>
                <a:cs typeface="DejaVu Sans"/>
              </a:rPr>
              <a:t>Volume o portata, salinità, pH, temperatura, carico organico e tempo di contatto disponibile.</a:t>
            </a:r>
          </a:p>
        </p:txBody>
      </p:sp>
      <p:sp>
        <p:nvSpPr>
          <p:cNvPr id="10" name="text-8">
            <a:extLst xmlns:a="http://schemas.openxmlformats.org/drawingml/2006/main">
              <a:ext uri="{FF2B5EF4-FFF2-40B4-BE49-F238E27FC236}">
                <a16:creationId xmlns:a16="http://schemas.microsoft.com/office/drawing/2014/main" id="{278A4D56-43FA-478A-8474-0B9003766E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467225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025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025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025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025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025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025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025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025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025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025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025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pPr>
            <a:r>
              <a:rPr sz="2025" b="1">
                <a:solidFill>
                  <a:srgbClr val="007D9B"/>
                </a:solidFill>
                <a:latin typeface="DejaVu Sans"/>
                <a:ea typeface="DejaVu Sans"/>
                <a:cs typeface="DejaVu Sans"/>
              </a:rPr>
              <a:t>Per la filiera alimentare</a:t>
            </a:r>
          </a:p>
        </p:txBody>
      </p:sp>
      <p:sp>
        <p:nvSpPr>
          <p:cNvPr id="11" name="text-9">
            <a:extLst xmlns:a="http://schemas.openxmlformats.org/drawingml/2006/main">
              <a:ext uri="{FF2B5EF4-FFF2-40B4-BE49-F238E27FC236}">
                <a16:creationId xmlns:a16="http://schemas.microsoft.com/office/drawing/2014/main" id="{30A158E5-7157-48F4-8F78-C7B1DED591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867275"/>
            <a:ext cx="1066800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506673"/>
                </a:solidFill>
                <a:latin typeface="DejaVu Sans"/>
                <a:ea typeface="DejaVu Sans"/>
                <a:cs typeface="DejaVu Sans"/>
              </a:rPr>
              <a:t>Prodotto, fase di lavorazione, materiali a contatto e obiettivo misurabile del trattamento.</a:t>
            </a:r>
          </a:p>
        </p:txBody>
      </p:sp>
    </p:spTree>
    <p:extLst>
      <p:ext uri="{BB962C8B-B14F-4D97-AF65-F5344CB8AC3E}">
        <p14:creationId xmlns:p14="http://schemas.microsoft.com/office/powerpoint/2010/main" val="141679361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A5BA580-EAAB-48C6-9EFC-91AA1382BDD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dc5c137370b46d7"/>
          <a:srcRect xmlns:a="http://schemas.openxmlformats.org/drawingml/2006/main" l="0" t="0" r="0" b="17000"/>
          <a:stretch xmlns:a="http://schemas.openxmlformats.org/drawingml/2006/main"/>
        </p:blipFill>
        <p:spPr>
          <a:xfrm xmlns:a="http://schemas.openxmlformats.org/drawingml/2006/main">
            <a:off x="10287000" y="266700"/>
            <a:ext cx="1409700" cy="809625"/>
          </a:xfrm>
          <a:prstGeom xmlns:a="http://schemas.openxmlformats.org/drawingml/2006/main" prst="rect">
            <a:avLst/>
          </a:prstGeom>
        </p:spPr>
      </p:pic>
      <p:sp>
        <p:nvSpPr>
          <p:cNvPr id="2" name="text-0">
            <a:extLst xmlns:a="http://schemas.openxmlformats.org/drawingml/2006/main">
              <a:ext uri="{FF2B5EF4-FFF2-40B4-BE49-F238E27FC236}">
                <a16:creationId xmlns:a16="http://schemas.microsoft.com/office/drawing/2014/main" id="{AE89068B-3D8D-4C21-A0E6-368D343821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457200"/>
            <a:ext cx="947737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150" b="1">
                <a:solidFill>
                  <a:srgbClr val="123E51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150" b="1">
                <a:solidFill>
                  <a:srgbClr val="123E51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150" b="1">
                <a:solidFill>
                  <a:srgbClr val="123E51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150" b="1">
                <a:solidFill>
                  <a:srgbClr val="123E51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150" b="1">
                <a:solidFill>
                  <a:srgbClr val="123E51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150" b="1">
                <a:solidFill>
                  <a:srgbClr val="123E51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150" b="1">
                <a:solidFill>
                  <a:srgbClr val="123E51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150" b="1">
                <a:solidFill>
                  <a:srgbClr val="123E51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150" b="1">
                <a:solidFill>
                  <a:srgbClr val="123E51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150" b="1">
                <a:solidFill>
                  <a:srgbClr val="123E51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150" b="1">
                <a:solidFill>
                  <a:srgbClr val="123E51"/>
                </a:solidFill>
                <a:latin typeface="DejaVu Sans"/>
                <a:ea typeface="DejaVu Sans"/>
                <a:cs typeface="DejaVu Sans"/>
              </a:defRPr>
            </a:pPr>
            <a:r>
              <a:rPr sz="3150" b="1">
                <a:solidFill>
                  <a:srgbClr val="123E51"/>
                </a:solidFill>
                <a:latin typeface="DejaVu Sans"/>
                <a:ea typeface="DejaVu Sans"/>
                <a:cs typeface="DejaVu Sans"/>
              </a:rPr>
              <a:t>Vantaggi da valutare sul processo</a:t>
            </a:r>
          </a:p>
        </p:txBody>
      </p:sp>
      <p:sp>
        <p:nvSpPr>
          <p:cNvPr id="3" name="text-1">
            <a:extLst xmlns:a="http://schemas.openxmlformats.org/drawingml/2006/main">
              <a:ext uri="{FF2B5EF4-FFF2-40B4-BE49-F238E27FC236}">
                <a16:creationId xmlns:a16="http://schemas.microsoft.com/office/drawing/2014/main" id="{71B2EA70-A030-43E1-BB33-3DBE13F0E8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38900"/>
            <a:ext cx="80962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1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1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1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1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1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1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1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1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1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1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506673"/>
                </a:solidFill>
                <a:latin typeface="DejaVu Sans"/>
                <a:ea typeface="DejaVu Sans"/>
                <a:cs typeface="DejaVu Sans"/>
              </a:rPr>
              <a:t>Gastec Food   •   gastecfood.it</a:t>
            </a:r>
          </a:p>
        </p:txBody>
      </p:sp>
      <p:sp>
        <p:nvSpPr>
          <p:cNvPr id="4" name="text-2">
            <a:extLst xmlns:a="http://schemas.openxmlformats.org/drawingml/2006/main">
              <a:ext uri="{FF2B5EF4-FFF2-40B4-BE49-F238E27FC236}">
                <a16:creationId xmlns:a16="http://schemas.microsoft.com/office/drawing/2014/main" id="{F73114C1-9A07-4877-B602-C84C01FE5D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105525"/>
            <a:ext cx="1100137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350" b="0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350" b="0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350" b="0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350" b="0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350" b="0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350" b="0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350" b="0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350" b="0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350" b="0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350" b="0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007D9B"/>
                </a:solidFill>
                <a:latin typeface="DejaVu Sans"/>
                <a:ea typeface="DejaVu Sans"/>
                <a:cs typeface="DejaVu Sans"/>
              </a:rPr>
              <a:t>Tutte le soluzioni proposte saranno testate nei vostri ambienti prima dell’applicazione definitiva.</a:t>
            </a:r>
          </a:p>
        </p:txBody>
      </p:sp>
      <p:sp>
        <p:nvSpPr>
          <p:cNvPr id="5" name="text-3">
            <a:extLst xmlns:a="http://schemas.openxmlformats.org/drawingml/2006/main">
              <a:ext uri="{FF2B5EF4-FFF2-40B4-BE49-F238E27FC236}">
                <a16:creationId xmlns:a16="http://schemas.microsoft.com/office/drawing/2014/main" id="{14F93A6E-A156-4260-A012-1677609957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38900"/>
            <a:ext cx="4762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1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1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1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1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1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1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1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1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1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1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506673"/>
                </a:solidFill>
                <a:latin typeface="DejaVu Sans"/>
                <a:ea typeface="DejaVu Sans"/>
                <a:cs typeface="DejaVu Sans"/>
              </a:rPr>
              <a:t>12</a:t>
            </a:r>
          </a:p>
        </p:txBody>
      </p:sp>
      <p:sp>
        <p:nvSpPr>
          <p:cNvPr id="6" name="text-4">
            <a:extLst xmlns:a="http://schemas.openxmlformats.org/drawingml/2006/main">
              <a:ext uri="{FF2B5EF4-FFF2-40B4-BE49-F238E27FC236}">
                <a16:creationId xmlns:a16="http://schemas.microsoft.com/office/drawing/2014/main" id="{2FB1C842-1048-4B2D-AC23-7C0D084EA6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952625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025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025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025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025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025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025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025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025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025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025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025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pPr>
            <a:r>
              <a:rPr sz="2025" b="1">
                <a:solidFill>
                  <a:srgbClr val="007D9B"/>
                </a:solidFill>
                <a:latin typeface="DejaVu Sans"/>
                <a:ea typeface="DejaVu Sans"/>
                <a:cs typeface="DejaVu Sans"/>
              </a:rPr>
              <a:t>Integrazione</a:t>
            </a:r>
          </a:p>
        </p:txBody>
      </p:sp>
      <p:sp>
        <p:nvSpPr>
          <p:cNvPr id="7" name="text-5">
            <a:extLst xmlns:a="http://schemas.openxmlformats.org/drawingml/2006/main">
              <a:ext uri="{FF2B5EF4-FFF2-40B4-BE49-F238E27FC236}">
                <a16:creationId xmlns:a16="http://schemas.microsoft.com/office/drawing/2014/main" id="{2BDE5F4B-4F69-45AD-B9E1-D1F6C7EFE2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352675"/>
            <a:ext cx="10668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506673"/>
                </a:solidFill>
                <a:latin typeface="DejaVu Sans"/>
                <a:ea typeface="DejaVu Sans"/>
                <a:cs typeface="DejaVu Sans"/>
              </a:rPr>
              <a:t>Possibilità di inserimento in impianti di ventilazione e circuiti di trattamento dell’acqua.</a:t>
            </a:r>
          </a:p>
        </p:txBody>
      </p:sp>
      <p:sp>
        <p:nvSpPr>
          <p:cNvPr id="8" name="text-6">
            <a:extLst xmlns:a="http://schemas.openxmlformats.org/drawingml/2006/main">
              <a:ext uri="{FF2B5EF4-FFF2-40B4-BE49-F238E27FC236}">
                <a16:creationId xmlns:a16="http://schemas.microsoft.com/office/drawing/2014/main" id="{E96875A0-3451-4576-856B-B6FE38AAD4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8765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025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025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025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025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025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025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025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025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025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025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025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pPr>
            <a:r>
              <a:rPr sz="2025" b="1">
                <a:solidFill>
                  <a:srgbClr val="007D9B"/>
                </a:solidFill>
                <a:latin typeface="DejaVu Sans"/>
                <a:ea typeface="DejaVu Sans"/>
                <a:cs typeface="DejaVu Sans"/>
              </a:rPr>
              <a:t>Flessibilità</a:t>
            </a:r>
          </a:p>
        </p:txBody>
      </p:sp>
      <p:sp>
        <p:nvSpPr>
          <p:cNvPr id="9" name="text-7">
            <a:extLst xmlns:a="http://schemas.openxmlformats.org/drawingml/2006/main">
              <a:ext uri="{FF2B5EF4-FFF2-40B4-BE49-F238E27FC236}">
                <a16:creationId xmlns:a16="http://schemas.microsoft.com/office/drawing/2014/main" id="{8F2EB599-E5A5-4399-B5D9-435E2838EF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276600"/>
            <a:ext cx="10668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506673"/>
                </a:solidFill>
                <a:latin typeface="DejaVu Sans"/>
                <a:ea typeface="DejaVu Sans"/>
                <a:cs typeface="DejaVu Sans"/>
              </a:rPr>
              <a:t>Applicazioni lungo più fasi della filiera, secondo configurazione e modello.</a:t>
            </a:r>
          </a:p>
        </p:txBody>
      </p:sp>
      <p:sp>
        <p:nvSpPr>
          <p:cNvPr id="10" name="text-8">
            <a:extLst xmlns:a="http://schemas.openxmlformats.org/drawingml/2006/main">
              <a:ext uri="{FF2B5EF4-FFF2-40B4-BE49-F238E27FC236}">
                <a16:creationId xmlns:a16="http://schemas.microsoft.com/office/drawing/2014/main" id="{26060B15-6E52-41CE-A047-751873ABAA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800475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025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025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025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025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025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025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025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025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025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025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025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pPr>
            <a:r>
              <a:rPr sz="2025" b="1">
                <a:solidFill>
                  <a:srgbClr val="007D9B"/>
                </a:solidFill>
                <a:latin typeface="DejaVu Sans"/>
                <a:ea typeface="DejaVu Sans"/>
                <a:cs typeface="DejaVu Sans"/>
              </a:rPr>
              <a:t>Generazione sul posto</a:t>
            </a:r>
          </a:p>
        </p:txBody>
      </p:sp>
      <p:sp>
        <p:nvSpPr>
          <p:cNvPr id="11" name="text-9">
            <a:extLst xmlns:a="http://schemas.openxmlformats.org/drawingml/2006/main">
              <a:ext uri="{FF2B5EF4-FFF2-40B4-BE49-F238E27FC236}">
                <a16:creationId xmlns:a16="http://schemas.microsoft.com/office/drawing/2014/main" id="{A6A4E01D-79A7-4288-9572-FD7C0B3995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200525"/>
            <a:ext cx="10668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506673"/>
                </a:solidFill>
                <a:latin typeface="DejaVu Sans"/>
                <a:ea typeface="DejaVu Sans"/>
                <a:cs typeface="DejaVu Sans"/>
              </a:rPr>
              <a:t>Produzione delle specie reattive nel punto di utilizzo, con parametri da controllare.</a:t>
            </a:r>
          </a:p>
        </p:txBody>
      </p:sp>
      <p:sp>
        <p:nvSpPr>
          <p:cNvPr id="12" name="text-10">
            <a:extLst xmlns:a="http://schemas.openxmlformats.org/drawingml/2006/main">
              <a:ext uri="{FF2B5EF4-FFF2-40B4-BE49-F238E27FC236}">
                <a16:creationId xmlns:a16="http://schemas.microsoft.com/office/drawing/2014/main" id="{06F789A7-04B5-4B4F-9F35-0B280FF9A1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72440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025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025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025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025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025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025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025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025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025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025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025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pPr>
            <a:r>
              <a:rPr sz="2025" b="1">
                <a:solidFill>
                  <a:srgbClr val="007D9B"/>
                </a:solidFill>
                <a:latin typeface="DejaVu Sans"/>
                <a:ea typeface="DejaVu Sans"/>
                <a:cs typeface="DejaVu Sans"/>
              </a:rPr>
              <a:t>Risultati misurabili</a:t>
            </a:r>
          </a:p>
        </p:txBody>
      </p:sp>
      <p:sp>
        <p:nvSpPr>
          <p:cNvPr id="13" name="text-11">
            <a:extLst xmlns:a="http://schemas.openxmlformats.org/drawingml/2006/main">
              <a:ext uri="{FF2B5EF4-FFF2-40B4-BE49-F238E27FC236}">
                <a16:creationId xmlns:a16="http://schemas.microsoft.com/office/drawing/2014/main" id="{C99A36D3-7110-4737-ADF8-6605C4EB6E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5124450"/>
            <a:ext cx="10668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506673"/>
                </a:solidFill>
                <a:latin typeface="DejaVu Sans"/>
                <a:ea typeface="DejaVu Sans"/>
                <a:cs typeface="DejaVu Sans"/>
              </a:rPr>
              <a:t>Prove su contaminazione, odori e qualità del prodotto per verificare il beneficio effettivo.</a:t>
            </a:r>
          </a:p>
        </p:txBody>
      </p:sp>
    </p:spTree>
    <p:extLst>
      <p:ext uri="{BB962C8B-B14F-4D97-AF65-F5344CB8AC3E}">
        <p14:creationId xmlns:p14="http://schemas.microsoft.com/office/powerpoint/2010/main" val="635080060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827D4D7-0D73-4D84-8B09-F8FEB1266D5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d45730d7fe04afb"/>
          <a:srcRect xmlns:a="http://schemas.openxmlformats.org/drawingml/2006/main" l="0" t="0" r="0" b="17000"/>
          <a:stretch xmlns:a="http://schemas.openxmlformats.org/drawingml/2006/main"/>
        </p:blipFill>
        <p:spPr>
          <a:xfrm xmlns:a="http://schemas.openxmlformats.org/drawingml/2006/main">
            <a:off x="10287000" y="266700"/>
            <a:ext cx="1409700" cy="809625"/>
          </a:xfrm>
          <a:prstGeom xmlns:a="http://schemas.openxmlformats.org/drawingml/2006/main" prst="rect">
            <a:avLst/>
          </a:prstGeom>
        </p:spPr>
      </p:pic>
      <p:sp>
        <p:nvSpPr>
          <p:cNvPr id="2" name="text-0">
            <a:extLst xmlns:a="http://schemas.openxmlformats.org/drawingml/2006/main">
              <a:ext uri="{FF2B5EF4-FFF2-40B4-BE49-F238E27FC236}">
                <a16:creationId xmlns:a16="http://schemas.microsoft.com/office/drawing/2014/main" id="{718D92A3-A6F3-4F57-98DD-46F927118D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457200"/>
            <a:ext cx="947737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150" b="1">
                <a:solidFill>
                  <a:srgbClr val="123E51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150" b="1">
                <a:solidFill>
                  <a:srgbClr val="123E51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150" b="1">
                <a:solidFill>
                  <a:srgbClr val="123E51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150" b="1">
                <a:solidFill>
                  <a:srgbClr val="123E51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150" b="1">
                <a:solidFill>
                  <a:srgbClr val="123E51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150" b="1">
                <a:solidFill>
                  <a:srgbClr val="123E51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150" b="1">
                <a:solidFill>
                  <a:srgbClr val="123E51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150" b="1">
                <a:solidFill>
                  <a:srgbClr val="123E51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150" b="1">
                <a:solidFill>
                  <a:srgbClr val="123E51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150" b="1">
                <a:solidFill>
                  <a:srgbClr val="123E51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150" b="1">
                <a:solidFill>
                  <a:srgbClr val="123E51"/>
                </a:solidFill>
                <a:latin typeface="DejaVu Sans"/>
                <a:ea typeface="DejaVu Sans"/>
                <a:cs typeface="DejaVu Sans"/>
              </a:defRPr>
            </a:pPr>
            <a:r>
              <a:rPr sz="3150" b="1">
                <a:solidFill>
                  <a:srgbClr val="123E51"/>
                </a:solidFill>
                <a:latin typeface="DejaVu Sans"/>
                <a:ea typeface="DejaVu Sans"/>
                <a:cs typeface="DejaVu Sans"/>
              </a:rPr>
              <a:t>Dati dichiarati: trattamento in acqua</a:t>
            </a:r>
          </a:p>
        </p:txBody>
      </p:sp>
      <p:sp>
        <p:nvSpPr>
          <p:cNvPr id="3" name="text-1">
            <a:extLst xmlns:a="http://schemas.openxmlformats.org/drawingml/2006/main">
              <a:ext uri="{FF2B5EF4-FFF2-40B4-BE49-F238E27FC236}">
                <a16:creationId xmlns:a16="http://schemas.microsoft.com/office/drawing/2014/main" id="{FF3FA236-5E8A-41E2-A978-D30FC5FB3A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266825"/>
            <a:ext cx="105727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506673"/>
                </a:solidFill>
                <a:latin typeface="DejaVu Sans"/>
                <a:ea typeface="DejaVu Sans"/>
                <a:cs typeface="DejaVu Sans"/>
              </a:rPr>
              <a:t>Prova indicata nel materiale: 20 minuti su 100 litri</a:t>
            </a:r>
          </a:p>
        </p:txBody>
      </p:sp>
      <p:sp>
        <p:nvSpPr>
          <p:cNvPr id="4" name="text-2">
            <a:extLst xmlns:a="http://schemas.openxmlformats.org/drawingml/2006/main">
              <a:ext uri="{FF2B5EF4-FFF2-40B4-BE49-F238E27FC236}">
                <a16:creationId xmlns:a16="http://schemas.microsoft.com/office/drawing/2014/main" id="{084CBD72-FA56-40AA-B58F-5C14F9784B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38900"/>
            <a:ext cx="80962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1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1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1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1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1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1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1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1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1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1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506673"/>
                </a:solidFill>
                <a:latin typeface="DejaVu Sans"/>
                <a:ea typeface="DejaVu Sans"/>
                <a:cs typeface="DejaVu Sans"/>
              </a:rPr>
              <a:t>Gastec Food   •   gastecfood.it</a:t>
            </a:r>
          </a:p>
        </p:txBody>
      </p:sp>
      <p:sp>
        <p:nvSpPr>
          <p:cNvPr id="5" name="text-3">
            <a:extLst xmlns:a="http://schemas.openxmlformats.org/drawingml/2006/main">
              <a:ext uri="{FF2B5EF4-FFF2-40B4-BE49-F238E27FC236}">
                <a16:creationId xmlns:a16="http://schemas.microsoft.com/office/drawing/2014/main" id="{3E3E64E7-4C31-45E0-A5B5-24C3B33212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105525"/>
            <a:ext cx="1100137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350" b="0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350" b="0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350" b="0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350" b="0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350" b="0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350" b="0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350" b="0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350" b="0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350" b="0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350" b="0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007D9B"/>
                </a:solidFill>
                <a:latin typeface="DejaVu Sans"/>
                <a:ea typeface="DejaVu Sans"/>
                <a:cs typeface="DejaVu Sans"/>
              </a:rPr>
              <a:t>Tutte le soluzioni proposte saranno testate nei vostri ambienti prima dell’applicazione definitiva.</a:t>
            </a:r>
          </a:p>
        </p:txBody>
      </p:sp>
      <p:sp>
        <p:nvSpPr>
          <p:cNvPr id="6" name="text-4">
            <a:extLst xmlns:a="http://schemas.openxmlformats.org/drawingml/2006/main">
              <a:ext uri="{FF2B5EF4-FFF2-40B4-BE49-F238E27FC236}">
                <a16:creationId xmlns:a16="http://schemas.microsoft.com/office/drawing/2014/main" id="{B602F79D-2C04-40F7-A528-708F6728DF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38900"/>
            <a:ext cx="4762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1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1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1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1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1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1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1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1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1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1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506673"/>
                </a:solidFill>
                <a:latin typeface="DejaVu Sans"/>
                <a:ea typeface="DejaVu Sans"/>
                <a:cs typeface="DejaVu Sans"/>
              </a:rPr>
              <a:t>13</a:t>
            </a:r>
          </a:p>
        </p:txBody>
      </p:sp>
      <p:graphicFrame>
        <p:nvGraphicFrame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E862E2D-5DF4-4DC6-B910-71ACEDB7F16C}"/>
              </a:ext>
            </a:extLst>
          </p:cNvPr>
          <p:cNvGraphicFramePr/>
          <p:nvPr/>
        </p:nvGraphicFramePr>
        <p:xfrm>
          <a:off xmlns:a="http://schemas.openxmlformats.org/drawingml/2006/main" x="571500" y="2000250"/>
          <a:ext xmlns:a="http://schemas.openxmlformats.org/drawingml/2006/main" cx="10668000" cy="257175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6858000"/>
                <a:gridCol w="3810000"/>
              </a:tblGrid>
              <a:tr h="428625">
                <a:tc>
                  <a:txBody>
                    <a:bodyPr lIns="95250" tIns="95250" rIns="95250" bIns="95250"/>
                    <a:lstStyle/>
                    <a:p>
                      <a:r>
                        <a:rPr sz="157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Microrganismo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D4E3E8"/>
                      </a:solidFill>
                      <a:prstDash val="solid"/>
                    </a:lnL>
                    <a:lnR w="9525">
                      <a:solidFill>
                        <a:srgbClr val="D4E3E8"/>
                      </a:solidFill>
                      <a:prstDash val="solid"/>
                    </a:lnR>
                    <a:lnT w="9525">
                      <a:solidFill>
                        <a:srgbClr val="D4E3E8"/>
                      </a:solidFill>
                      <a:prstDash val="solid"/>
                    </a:lnT>
                    <a:lnB w="9525">
                      <a:solidFill>
                        <a:srgbClr val="D4E3E8"/>
                      </a:solidFill>
                      <a:prstDash val="solid"/>
                    </a:lnB>
                    <a:solidFill>
                      <a:srgbClr val="123E51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157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Eliminazione dichiarata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4E3E8"/>
                      </a:solidFill>
                      <a:prstDash val="solid"/>
                    </a:lnR>
                    <a:lnT w="9525">
                      <a:solidFill>
                        <a:srgbClr val="D4E3E8"/>
                      </a:solidFill>
                      <a:prstDash val="solid"/>
                    </a:lnT>
                    <a:lnB w="9525">
                      <a:solidFill>
                        <a:srgbClr val="D4E3E8"/>
                      </a:solidFill>
                      <a:prstDash val="solid"/>
                    </a:lnB>
                    <a:solidFill>
                      <a:srgbClr val="123E51"/>
                    </a:solidFill>
                  </a:tcPr>
                </a:tc>
              </a:tr>
              <a:tr h="428625">
                <a:tc>
                  <a:txBody>
                    <a:bodyPr lIns="95250" tIns="95250" rIns="95250" bIns="95250"/>
                    <a:lstStyle/>
                    <a:p>
                      <a:r>
                        <a:rPr sz="1575" b="0">
                          <a:solidFill>
                            <a:srgbClr val="123E51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Escherichia coli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D4E3E8"/>
                      </a:solidFill>
                      <a:prstDash val="solid"/>
                    </a:lnL>
                    <a:lnR w="9525">
                      <a:solidFill>
                        <a:srgbClr val="D4E3E8"/>
                      </a:solidFill>
                      <a:prstDash val="solid"/>
                    </a:lnR>
                    <a:lnB w="9525">
                      <a:solidFill>
                        <a:srgbClr val="D4E3E8"/>
                      </a:solidFill>
                      <a:prstDash val="solid"/>
                    </a:lnB>
                    <a:solidFill>
                      <a:srgbClr val="F3F8FA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1575" b="0">
                          <a:solidFill>
                            <a:srgbClr val="123E51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94,1%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4E3E8"/>
                      </a:solidFill>
                      <a:prstDash val="solid"/>
                    </a:lnR>
                    <a:lnB w="9525">
                      <a:solidFill>
                        <a:srgbClr val="D4E3E8"/>
                      </a:solidFill>
                      <a:prstDash val="solid"/>
                    </a:lnB>
                    <a:solidFill>
                      <a:srgbClr val="F3F8FA"/>
                    </a:solidFill>
                  </a:tcPr>
                </a:tc>
              </a:tr>
              <a:tr h="428625">
                <a:tc>
                  <a:txBody>
                    <a:bodyPr lIns="95250" tIns="95250" rIns="95250" bIns="95250"/>
                    <a:lstStyle/>
                    <a:p>
                      <a:r>
                        <a:rPr sz="1575" b="0">
                          <a:solidFill>
                            <a:srgbClr val="123E51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Salmonella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D4E3E8"/>
                      </a:solidFill>
                      <a:prstDash val="solid"/>
                    </a:lnL>
                    <a:lnR w="9525">
                      <a:solidFill>
                        <a:srgbClr val="D4E3E8"/>
                      </a:solidFill>
                      <a:prstDash val="solid"/>
                    </a:lnR>
                    <a:lnB w="9525">
                      <a:solidFill>
                        <a:srgbClr val="D4E3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1575" b="0">
                          <a:solidFill>
                            <a:srgbClr val="123E51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92,6%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4E3E8"/>
                      </a:solidFill>
                      <a:prstDash val="solid"/>
                    </a:lnR>
                    <a:lnB w="9525">
                      <a:solidFill>
                        <a:srgbClr val="D4E3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428625">
                <a:tc>
                  <a:txBody>
                    <a:bodyPr lIns="95250" tIns="95250" rIns="95250" bIns="95250"/>
                    <a:lstStyle/>
                    <a:p>
                      <a:r>
                        <a:rPr sz="1575" b="0">
                          <a:solidFill>
                            <a:srgbClr val="123E51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Pseudomonas aeruginosa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D4E3E8"/>
                      </a:solidFill>
                      <a:prstDash val="solid"/>
                    </a:lnL>
                    <a:lnR w="9525">
                      <a:solidFill>
                        <a:srgbClr val="D4E3E8"/>
                      </a:solidFill>
                      <a:prstDash val="solid"/>
                    </a:lnR>
                    <a:lnB w="9525">
                      <a:solidFill>
                        <a:srgbClr val="D4E3E8"/>
                      </a:solidFill>
                      <a:prstDash val="solid"/>
                    </a:lnB>
                    <a:solidFill>
                      <a:srgbClr val="F3F8FA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1575" b="0">
                          <a:solidFill>
                            <a:srgbClr val="123E51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92,8%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4E3E8"/>
                      </a:solidFill>
                      <a:prstDash val="solid"/>
                    </a:lnR>
                    <a:lnB w="9525">
                      <a:solidFill>
                        <a:srgbClr val="D4E3E8"/>
                      </a:solidFill>
                      <a:prstDash val="solid"/>
                    </a:lnB>
                    <a:solidFill>
                      <a:srgbClr val="F3F8FA"/>
                    </a:solidFill>
                  </a:tcPr>
                </a:tc>
              </a:tr>
              <a:tr h="428625">
                <a:tc>
                  <a:txBody>
                    <a:bodyPr lIns="95250" tIns="95250" rIns="95250" bIns="95250"/>
                    <a:lstStyle/>
                    <a:p>
                      <a:r>
                        <a:rPr sz="1575" b="0">
                          <a:solidFill>
                            <a:srgbClr val="123E51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Staphylococcus aureus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D4E3E8"/>
                      </a:solidFill>
                      <a:prstDash val="solid"/>
                    </a:lnL>
                    <a:lnR w="9525">
                      <a:solidFill>
                        <a:srgbClr val="D4E3E8"/>
                      </a:solidFill>
                      <a:prstDash val="solid"/>
                    </a:lnR>
                    <a:lnB w="9525">
                      <a:solidFill>
                        <a:srgbClr val="D4E3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1575" b="0">
                          <a:solidFill>
                            <a:srgbClr val="123E51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90,5%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4E3E8"/>
                      </a:solidFill>
                      <a:prstDash val="solid"/>
                    </a:lnR>
                    <a:lnB w="9525">
                      <a:solidFill>
                        <a:srgbClr val="D4E3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428625">
                <a:tc>
                  <a:txBody>
                    <a:bodyPr lIns="95250" tIns="95250" rIns="95250" bIns="95250"/>
                    <a:lstStyle/>
                    <a:p>
                      <a:r>
                        <a:rPr sz="1575" b="0">
                          <a:solidFill>
                            <a:srgbClr val="123E51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Legionella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D4E3E8"/>
                      </a:solidFill>
                      <a:prstDash val="solid"/>
                    </a:lnL>
                    <a:lnR w="9525">
                      <a:solidFill>
                        <a:srgbClr val="D4E3E8"/>
                      </a:solidFill>
                      <a:prstDash val="solid"/>
                    </a:lnR>
                    <a:lnB w="9525">
                      <a:solidFill>
                        <a:srgbClr val="D4E3E8"/>
                      </a:solidFill>
                      <a:prstDash val="solid"/>
                    </a:lnB>
                    <a:solidFill>
                      <a:srgbClr val="F3F8FA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1575" b="0">
                          <a:solidFill>
                            <a:srgbClr val="123E51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90,9%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4E3E8"/>
                      </a:solidFill>
                      <a:prstDash val="solid"/>
                    </a:lnR>
                    <a:lnB w="9525">
                      <a:solidFill>
                        <a:srgbClr val="D4E3E8"/>
                      </a:solidFill>
                      <a:prstDash val="solid"/>
                    </a:lnB>
                    <a:solidFill>
                      <a:srgbClr val="F3F8FA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FE31315-146C-4FBB-AA64-CFB17568D1A9}"/>
              </a:ext>
            </a:extLst>
          </p:cNvPr>
          <p:cNvGraphicFramePr/>
          <p:nvPr/>
        </p:nvGraphicFramePr>
        <p:xfrm>
          <a:off xmlns:a="http://schemas.openxmlformats.org/drawingml/2006/main" x="571500" y="4724400"/>
          <a:ext xmlns:a="http://schemas.openxmlformats.org/drawingml/2006/main" cx="10668000" cy="1285875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6858000"/>
                <a:gridCol w="3810000"/>
              </a:tblGrid>
              <a:tr h="428625">
                <a:tc>
                  <a:txBody>
                    <a:bodyPr lIns="95250" tIns="95250" rIns="95250" bIns="95250"/>
                    <a:lstStyle/>
                    <a:p>
                      <a:r>
                        <a:rPr sz="157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Residuo esaminato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D4E3E8"/>
                      </a:solidFill>
                      <a:prstDash val="solid"/>
                    </a:lnL>
                    <a:lnR w="9525">
                      <a:solidFill>
                        <a:srgbClr val="D4E3E8"/>
                      </a:solidFill>
                      <a:prstDash val="solid"/>
                    </a:lnR>
                    <a:lnT w="9525">
                      <a:solidFill>
                        <a:srgbClr val="D4E3E8"/>
                      </a:solidFill>
                      <a:prstDash val="solid"/>
                    </a:lnT>
                    <a:lnB w="9525">
                      <a:solidFill>
                        <a:srgbClr val="D4E3E8"/>
                      </a:solidFill>
                      <a:prstDash val="solid"/>
                    </a:lnB>
                    <a:solidFill>
                      <a:srgbClr val="123E51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157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Degradazione dichiarata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4E3E8"/>
                      </a:solidFill>
                      <a:prstDash val="solid"/>
                    </a:lnR>
                    <a:lnT w="9525">
                      <a:solidFill>
                        <a:srgbClr val="D4E3E8"/>
                      </a:solidFill>
                      <a:prstDash val="solid"/>
                    </a:lnT>
                    <a:lnB w="9525">
                      <a:solidFill>
                        <a:srgbClr val="D4E3E8"/>
                      </a:solidFill>
                      <a:prstDash val="solid"/>
                    </a:lnB>
                    <a:solidFill>
                      <a:srgbClr val="123E51"/>
                    </a:solidFill>
                  </a:tcPr>
                </a:tc>
              </a:tr>
              <a:tr h="428625">
                <a:tc>
                  <a:txBody>
                    <a:bodyPr lIns="95250" tIns="95250" rIns="95250" bIns="95250"/>
                    <a:lstStyle/>
                    <a:p>
                      <a:r>
                        <a:rPr sz="1575" b="0">
                          <a:solidFill>
                            <a:srgbClr val="123E51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Clorpirifos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D4E3E8"/>
                      </a:solidFill>
                      <a:prstDash val="solid"/>
                    </a:lnL>
                    <a:lnR w="9525">
                      <a:solidFill>
                        <a:srgbClr val="D4E3E8"/>
                      </a:solidFill>
                      <a:prstDash val="solid"/>
                    </a:lnR>
                    <a:lnB w="9525">
                      <a:solidFill>
                        <a:srgbClr val="D4E3E8"/>
                      </a:solidFill>
                      <a:prstDash val="solid"/>
                    </a:lnB>
                    <a:solidFill>
                      <a:srgbClr val="F3F8FA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1575" b="0">
                          <a:solidFill>
                            <a:srgbClr val="123E51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88,3%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4E3E8"/>
                      </a:solidFill>
                      <a:prstDash val="solid"/>
                    </a:lnR>
                    <a:lnB w="9525">
                      <a:solidFill>
                        <a:srgbClr val="D4E3E8"/>
                      </a:solidFill>
                      <a:prstDash val="solid"/>
                    </a:lnB>
                    <a:solidFill>
                      <a:srgbClr val="F3F8FA"/>
                    </a:solidFill>
                  </a:tcPr>
                </a:tc>
              </a:tr>
              <a:tr h="428625">
                <a:tc>
                  <a:txBody>
                    <a:bodyPr lIns="95250" tIns="95250" rIns="95250" bIns="95250"/>
                    <a:lstStyle/>
                    <a:p>
                      <a:r>
                        <a:rPr sz="1575" b="0">
                          <a:solidFill>
                            <a:srgbClr val="123E51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Cipermetrina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D4E3E8"/>
                      </a:solidFill>
                      <a:prstDash val="solid"/>
                    </a:lnL>
                    <a:lnR w="9525">
                      <a:solidFill>
                        <a:srgbClr val="D4E3E8"/>
                      </a:solidFill>
                      <a:prstDash val="solid"/>
                    </a:lnR>
                    <a:lnB w="9525">
                      <a:solidFill>
                        <a:srgbClr val="D4E3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1575" b="0">
                          <a:solidFill>
                            <a:srgbClr val="123E51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89,1%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4E3E8"/>
                      </a:solidFill>
                      <a:prstDash val="solid"/>
                    </a:lnR>
                    <a:lnB w="9525">
                      <a:solidFill>
                        <a:srgbClr val="D4E3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62722624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5551EC4-C787-4768-8E97-1171EB4520D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0bbd2e271624305"/>
          <a:srcRect xmlns:a="http://schemas.openxmlformats.org/drawingml/2006/main" l="0" t="0" r="0" b="17000"/>
          <a:stretch xmlns:a="http://schemas.openxmlformats.org/drawingml/2006/main"/>
        </p:blipFill>
        <p:spPr>
          <a:xfrm xmlns:a="http://schemas.openxmlformats.org/drawingml/2006/main">
            <a:off x="10287000" y="266700"/>
            <a:ext cx="1409700" cy="809625"/>
          </a:xfrm>
          <a:prstGeom xmlns:a="http://schemas.openxmlformats.org/drawingml/2006/main" prst="rect">
            <a:avLst/>
          </a:prstGeom>
        </p:spPr>
      </p:pic>
      <p:sp>
        <p:nvSpPr>
          <p:cNvPr id="2" name="text-0">
            <a:extLst xmlns:a="http://schemas.openxmlformats.org/drawingml/2006/main">
              <a:ext uri="{FF2B5EF4-FFF2-40B4-BE49-F238E27FC236}">
                <a16:creationId xmlns:a16="http://schemas.microsoft.com/office/drawing/2014/main" id="{2ABC6D62-2F9B-44D9-8BA6-4EA2D50BEE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457200"/>
            <a:ext cx="947737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150" b="1">
                <a:solidFill>
                  <a:srgbClr val="123E51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150" b="1">
                <a:solidFill>
                  <a:srgbClr val="123E51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150" b="1">
                <a:solidFill>
                  <a:srgbClr val="123E51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150" b="1">
                <a:solidFill>
                  <a:srgbClr val="123E51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150" b="1">
                <a:solidFill>
                  <a:srgbClr val="123E51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150" b="1">
                <a:solidFill>
                  <a:srgbClr val="123E51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150" b="1">
                <a:solidFill>
                  <a:srgbClr val="123E51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150" b="1">
                <a:solidFill>
                  <a:srgbClr val="123E51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150" b="1">
                <a:solidFill>
                  <a:srgbClr val="123E51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150" b="1">
                <a:solidFill>
                  <a:srgbClr val="123E51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150" b="1">
                <a:solidFill>
                  <a:srgbClr val="123E51"/>
                </a:solidFill>
                <a:latin typeface="DejaVu Sans"/>
                <a:ea typeface="DejaVu Sans"/>
                <a:cs typeface="DejaVu Sans"/>
              </a:defRPr>
            </a:pPr>
            <a:r>
              <a:rPr sz="3150" b="1">
                <a:solidFill>
                  <a:srgbClr val="123E51"/>
                </a:solidFill>
                <a:latin typeface="DejaVu Sans"/>
                <a:ea typeface="DejaVu Sans"/>
                <a:cs typeface="DejaVu Sans"/>
              </a:rPr>
              <a:t>Dati dichiarati: trattamento dell’aria</a:t>
            </a:r>
          </a:p>
        </p:txBody>
      </p:sp>
      <p:sp>
        <p:nvSpPr>
          <p:cNvPr id="3" name="text-1">
            <a:extLst xmlns:a="http://schemas.openxmlformats.org/drawingml/2006/main">
              <a:ext uri="{FF2B5EF4-FFF2-40B4-BE49-F238E27FC236}">
                <a16:creationId xmlns:a16="http://schemas.microsoft.com/office/drawing/2014/main" id="{730DCB9F-53E1-4D86-AE82-966602CA47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266825"/>
            <a:ext cx="105727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506673"/>
                </a:solidFill>
                <a:latin typeface="DejaVu Sans"/>
                <a:ea typeface="DejaVu Sans"/>
                <a:cs typeface="DejaVu Sans"/>
              </a:rPr>
              <a:t>Prova indicata nel materiale: 120 minuti in 20 m³</a:t>
            </a:r>
          </a:p>
        </p:txBody>
      </p:sp>
      <p:sp>
        <p:nvSpPr>
          <p:cNvPr id="4" name="text-2">
            <a:extLst xmlns:a="http://schemas.openxmlformats.org/drawingml/2006/main">
              <a:ext uri="{FF2B5EF4-FFF2-40B4-BE49-F238E27FC236}">
                <a16:creationId xmlns:a16="http://schemas.microsoft.com/office/drawing/2014/main" id="{A83B854D-2EDE-4674-B28E-405B49F2D0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38900"/>
            <a:ext cx="80962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1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1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1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1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1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1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1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1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1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1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506673"/>
                </a:solidFill>
                <a:latin typeface="DejaVu Sans"/>
                <a:ea typeface="DejaVu Sans"/>
                <a:cs typeface="DejaVu Sans"/>
              </a:rPr>
              <a:t>Gastec Food   •   gastecfood.it</a:t>
            </a:r>
          </a:p>
        </p:txBody>
      </p:sp>
      <p:sp>
        <p:nvSpPr>
          <p:cNvPr id="5" name="text-3">
            <a:extLst xmlns:a="http://schemas.openxmlformats.org/drawingml/2006/main">
              <a:ext uri="{FF2B5EF4-FFF2-40B4-BE49-F238E27FC236}">
                <a16:creationId xmlns:a16="http://schemas.microsoft.com/office/drawing/2014/main" id="{E09F91C8-4FBF-4A98-9FEA-D2BEECC530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105525"/>
            <a:ext cx="1100137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350" b="0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350" b="0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350" b="0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350" b="0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350" b="0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350" b="0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350" b="0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350" b="0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350" b="0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350" b="0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007D9B"/>
                </a:solidFill>
                <a:latin typeface="DejaVu Sans"/>
                <a:ea typeface="DejaVu Sans"/>
                <a:cs typeface="DejaVu Sans"/>
              </a:rPr>
              <a:t>Tutte le soluzioni proposte saranno testate nei vostri ambienti prima dell’applicazione definitiva.</a:t>
            </a:r>
          </a:p>
        </p:txBody>
      </p:sp>
      <p:sp>
        <p:nvSpPr>
          <p:cNvPr id="6" name="text-4">
            <a:extLst xmlns:a="http://schemas.openxmlformats.org/drawingml/2006/main">
              <a:ext uri="{FF2B5EF4-FFF2-40B4-BE49-F238E27FC236}">
                <a16:creationId xmlns:a16="http://schemas.microsoft.com/office/drawing/2014/main" id="{95E65B6D-F826-453E-AEE7-634A6AA2A5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38900"/>
            <a:ext cx="4762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1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1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1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1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1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1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1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1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1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1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506673"/>
                </a:solidFill>
                <a:latin typeface="DejaVu Sans"/>
                <a:ea typeface="DejaVu Sans"/>
                <a:cs typeface="DejaVu Sans"/>
              </a:rPr>
              <a:t>14</a:t>
            </a:r>
          </a:p>
        </p:txBody>
      </p:sp>
      <p:graphicFrame>
        <p:nvGraphicFrame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8A5E61D-AA45-42C6-9522-48648A3A5CF6}"/>
              </a:ext>
            </a:extLst>
          </p:cNvPr>
          <p:cNvGraphicFramePr/>
          <p:nvPr/>
        </p:nvGraphicFramePr>
        <p:xfrm>
          <a:off xmlns:a="http://schemas.openxmlformats.org/drawingml/2006/main" x="571500" y="2095500"/>
          <a:ext xmlns:a="http://schemas.openxmlformats.org/drawingml/2006/main" cx="10668000" cy="32385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6858000"/>
                <a:gridCol w="3810000"/>
              </a:tblGrid>
              <a:tr h="462643">
                <a:tc>
                  <a:txBody>
                    <a:bodyPr lIns="95250" tIns="95250" rIns="95250" bIns="95250"/>
                    <a:lstStyle/>
                    <a:p>
                      <a:r>
                        <a:rPr sz="157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Microrganismo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D4E3E8"/>
                      </a:solidFill>
                      <a:prstDash val="solid"/>
                    </a:lnL>
                    <a:lnR w="9525">
                      <a:solidFill>
                        <a:srgbClr val="D4E3E8"/>
                      </a:solidFill>
                      <a:prstDash val="solid"/>
                    </a:lnR>
                    <a:lnT w="9525">
                      <a:solidFill>
                        <a:srgbClr val="D4E3E8"/>
                      </a:solidFill>
                      <a:prstDash val="solid"/>
                    </a:lnT>
                    <a:lnB w="9525">
                      <a:solidFill>
                        <a:srgbClr val="D4E3E8"/>
                      </a:solidFill>
                      <a:prstDash val="solid"/>
                    </a:lnB>
                    <a:solidFill>
                      <a:srgbClr val="123E51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157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Eliminazione dichiarata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4E3E8"/>
                      </a:solidFill>
                      <a:prstDash val="solid"/>
                    </a:lnR>
                    <a:lnT w="9525">
                      <a:solidFill>
                        <a:srgbClr val="D4E3E8"/>
                      </a:solidFill>
                      <a:prstDash val="solid"/>
                    </a:lnT>
                    <a:lnB w="9525">
                      <a:solidFill>
                        <a:srgbClr val="D4E3E8"/>
                      </a:solidFill>
                      <a:prstDash val="solid"/>
                    </a:lnB>
                    <a:solidFill>
                      <a:srgbClr val="123E51"/>
                    </a:solidFill>
                  </a:tcPr>
                </a:tc>
              </a:tr>
              <a:tr h="462643">
                <a:tc>
                  <a:txBody>
                    <a:bodyPr lIns="95250" tIns="95250" rIns="95250" bIns="95250"/>
                    <a:lstStyle/>
                    <a:p>
                      <a:r>
                        <a:rPr sz="1575" b="0">
                          <a:solidFill>
                            <a:srgbClr val="123E51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Bacillus subtilis var. niger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D4E3E8"/>
                      </a:solidFill>
                      <a:prstDash val="solid"/>
                    </a:lnL>
                    <a:lnR w="9525">
                      <a:solidFill>
                        <a:srgbClr val="D4E3E8"/>
                      </a:solidFill>
                      <a:prstDash val="solid"/>
                    </a:lnR>
                    <a:lnB w="9525">
                      <a:solidFill>
                        <a:srgbClr val="D4E3E8"/>
                      </a:solidFill>
                      <a:prstDash val="solid"/>
                    </a:lnB>
                    <a:solidFill>
                      <a:srgbClr val="F3F8FA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1575" b="0">
                          <a:solidFill>
                            <a:srgbClr val="123E51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88,3%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4E3E8"/>
                      </a:solidFill>
                      <a:prstDash val="solid"/>
                    </a:lnR>
                    <a:lnB w="9525">
                      <a:solidFill>
                        <a:srgbClr val="D4E3E8"/>
                      </a:solidFill>
                      <a:prstDash val="solid"/>
                    </a:lnB>
                    <a:solidFill>
                      <a:srgbClr val="F3F8FA"/>
                    </a:solidFill>
                  </a:tcPr>
                </a:tc>
              </a:tr>
              <a:tr h="462643">
                <a:tc>
                  <a:txBody>
                    <a:bodyPr lIns="95250" tIns="95250" rIns="95250" bIns="95250"/>
                    <a:lstStyle/>
                    <a:p>
                      <a:r>
                        <a:rPr sz="1575" b="0">
                          <a:solidFill>
                            <a:srgbClr val="123E51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Staphylococcus aureus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D4E3E8"/>
                      </a:solidFill>
                      <a:prstDash val="solid"/>
                    </a:lnL>
                    <a:lnR w="9525">
                      <a:solidFill>
                        <a:srgbClr val="D4E3E8"/>
                      </a:solidFill>
                      <a:prstDash val="solid"/>
                    </a:lnR>
                    <a:lnB w="9525">
                      <a:solidFill>
                        <a:srgbClr val="D4E3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1575" b="0">
                          <a:solidFill>
                            <a:srgbClr val="123E51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89,1%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4E3E8"/>
                      </a:solidFill>
                      <a:prstDash val="solid"/>
                    </a:lnR>
                    <a:lnB w="9525">
                      <a:solidFill>
                        <a:srgbClr val="D4E3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462643">
                <a:tc>
                  <a:txBody>
                    <a:bodyPr lIns="95250" tIns="95250" rIns="95250" bIns="95250"/>
                    <a:lstStyle/>
                    <a:p>
                      <a:r>
                        <a:rPr sz="1575" b="0">
                          <a:solidFill>
                            <a:srgbClr val="123E51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Escherichia coli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D4E3E8"/>
                      </a:solidFill>
                      <a:prstDash val="solid"/>
                    </a:lnL>
                    <a:lnR w="9525">
                      <a:solidFill>
                        <a:srgbClr val="D4E3E8"/>
                      </a:solidFill>
                      <a:prstDash val="solid"/>
                    </a:lnR>
                    <a:lnB w="9525">
                      <a:solidFill>
                        <a:srgbClr val="D4E3E8"/>
                      </a:solidFill>
                      <a:prstDash val="solid"/>
                    </a:lnB>
                    <a:solidFill>
                      <a:srgbClr val="F3F8FA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1575" b="0">
                          <a:solidFill>
                            <a:srgbClr val="123E51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94,1%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4E3E8"/>
                      </a:solidFill>
                      <a:prstDash val="solid"/>
                    </a:lnR>
                    <a:lnB w="9525">
                      <a:solidFill>
                        <a:srgbClr val="D4E3E8"/>
                      </a:solidFill>
                      <a:prstDash val="solid"/>
                    </a:lnB>
                    <a:solidFill>
                      <a:srgbClr val="F3F8FA"/>
                    </a:solidFill>
                  </a:tcPr>
                </a:tc>
              </a:tr>
              <a:tr h="462643">
                <a:tc>
                  <a:txBody>
                    <a:bodyPr lIns="95250" tIns="95250" rIns="95250" bIns="95250"/>
                    <a:lstStyle/>
                    <a:p>
                      <a:r>
                        <a:rPr sz="1575" b="0">
                          <a:solidFill>
                            <a:srgbClr val="123E51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Salmonella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D4E3E8"/>
                      </a:solidFill>
                      <a:prstDash val="solid"/>
                    </a:lnL>
                    <a:lnR w="9525">
                      <a:solidFill>
                        <a:srgbClr val="D4E3E8"/>
                      </a:solidFill>
                      <a:prstDash val="solid"/>
                    </a:lnR>
                    <a:lnB w="9525">
                      <a:solidFill>
                        <a:srgbClr val="D4E3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1575" b="0">
                          <a:solidFill>
                            <a:srgbClr val="123E51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92,6%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4E3E8"/>
                      </a:solidFill>
                      <a:prstDash val="solid"/>
                    </a:lnR>
                    <a:lnB w="9525">
                      <a:solidFill>
                        <a:srgbClr val="D4E3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462643">
                <a:tc>
                  <a:txBody>
                    <a:bodyPr lIns="95250" tIns="95250" rIns="95250" bIns="95250"/>
                    <a:lstStyle/>
                    <a:p>
                      <a:r>
                        <a:rPr sz="1575" b="0">
                          <a:solidFill>
                            <a:srgbClr val="123E51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Listeria monocytogenes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D4E3E8"/>
                      </a:solidFill>
                      <a:prstDash val="solid"/>
                    </a:lnL>
                    <a:lnR w="9525">
                      <a:solidFill>
                        <a:srgbClr val="D4E3E8"/>
                      </a:solidFill>
                      <a:prstDash val="solid"/>
                    </a:lnR>
                    <a:lnB w="9525">
                      <a:solidFill>
                        <a:srgbClr val="D4E3E8"/>
                      </a:solidFill>
                      <a:prstDash val="solid"/>
                    </a:lnB>
                    <a:solidFill>
                      <a:srgbClr val="F3F8FA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1575" b="0">
                          <a:solidFill>
                            <a:srgbClr val="123E51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92,8%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4E3E8"/>
                      </a:solidFill>
                      <a:prstDash val="solid"/>
                    </a:lnR>
                    <a:lnB w="9525">
                      <a:solidFill>
                        <a:srgbClr val="D4E3E8"/>
                      </a:solidFill>
                      <a:prstDash val="solid"/>
                    </a:lnB>
                    <a:solidFill>
                      <a:srgbClr val="F3F8FA"/>
                    </a:solidFill>
                  </a:tcPr>
                </a:tc>
              </a:tr>
              <a:tr h="462643">
                <a:tc>
                  <a:txBody>
                    <a:bodyPr lIns="95250" tIns="95250" rIns="95250" bIns="95250"/>
                    <a:lstStyle/>
                    <a:p>
                      <a:r>
                        <a:rPr sz="1575" b="0">
                          <a:solidFill>
                            <a:srgbClr val="123E51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Aspergillus niger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D4E3E8"/>
                      </a:solidFill>
                      <a:prstDash val="solid"/>
                    </a:lnL>
                    <a:lnR w="9525">
                      <a:solidFill>
                        <a:srgbClr val="D4E3E8"/>
                      </a:solidFill>
                      <a:prstDash val="solid"/>
                    </a:lnR>
                    <a:lnB w="9525">
                      <a:solidFill>
                        <a:srgbClr val="D4E3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1575" b="0">
                          <a:solidFill>
                            <a:srgbClr val="123E51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90,9%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4E3E8"/>
                      </a:solidFill>
                      <a:prstDash val="solid"/>
                    </a:lnR>
                    <a:lnB w="9525">
                      <a:solidFill>
                        <a:srgbClr val="D4E3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60552158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5F9A5E3-2749-40F4-A46F-13AEE6EA3B6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2d8a07bfdf7488a"/>
          <a:srcRect xmlns:a="http://schemas.openxmlformats.org/drawingml/2006/main" l="0" t="0" r="0" b="17000"/>
          <a:stretch xmlns:a="http://schemas.openxmlformats.org/drawingml/2006/main"/>
        </p:blipFill>
        <p:spPr>
          <a:xfrm xmlns:a="http://schemas.openxmlformats.org/drawingml/2006/main">
            <a:off x="10287000" y="266700"/>
            <a:ext cx="1409700" cy="809625"/>
          </a:xfrm>
          <a:prstGeom xmlns:a="http://schemas.openxmlformats.org/drawingml/2006/main" prst="rect">
            <a:avLst/>
          </a:prstGeom>
        </p:spPr>
      </p:pic>
      <p:sp>
        <p:nvSpPr>
          <p:cNvPr id="2" name="text-0">
            <a:extLst xmlns:a="http://schemas.openxmlformats.org/drawingml/2006/main">
              <a:ext uri="{FF2B5EF4-FFF2-40B4-BE49-F238E27FC236}">
                <a16:creationId xmlns:a16="http://schemas.microsoft.com/office/drawing/2014/main" id="{75760933-CFB2-4747-BD7C-6B7E5BDA7E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457200"/>
            <a:ext cx="947737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150" b="1">
                <a:solidFill>
                  <a:srgbClr val="123E51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150" b="1">
                <a:solidFill>
                  <a:srgbClr val="123E51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150" b="1">
                <a:solidFill>
                  <a:srgbClr val="123E51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150" b="1">
                <a:solidFill>
                  <a:srgbClr val="123E51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150" b="1">
                <a:solidFill>
                  <a:srgbClr val="123E51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150" b="1">
                <a:solidFill>
                  <a:srgbClr val="123E51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150" b="1">
                <a:solidFill>
                  <a:srgbClr val="123E51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150" b="1">
                <a:solidFill>
                  <a:srgbClr val="123E51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150" b="1">
                <a:solidFill>
                  <a:srgbClr val="123E51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150" b="1">
                <a:solidFill>
                  <a:srgbClr val="123E51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150" b="1">
                <a:solidFill>
                  <a:srgbClr val="123E51"/>
                </a:solidFill>
                <a:latin typeface="DejaVu Sans"/>
                <a:ea typeface="DejaVu Sans"/>
                <a:cs typeface="DejaVu Sans"/>
              </a:defRPr>
            </a:pPr>
            <a:r>
              <a:rPr sz="3150" b="1">
                <a:solidFill>
                  <a:srgbClr val="123E51"/>
                </a:solidFill>
                <a:latin typeface="DejaVu Sans"/>
                <a:ea typeface="DejaVu Sans"/>
                <a:cs typeface="DejaVu Sans"/>
              </a:rPr>
              <a:t>Dati dichiarati: odori e composti volatili</a:t>
            </a:r>
          </a:p>
        </p:txBody>
      </p:sp>
      <p:sp>
        <p:nvSpPr>
          <p:cNvPr id="3" name="text-1">
            <a:extLst xmlns:a="http://schemas.openxmlformats.org/drawingml/2006/main">
              <a:ext uri="{FF2B5EF4-FFF2-40B4-BE49-F238E27FC236}">
                <a16:creationId xmlns:a16="http://schemas.microsoft.com/office/drawing/2014/main" id="{54C85CE9-27B4-4D2B-B8BD-E95A69C66F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266825"/>
            <a:ext cx="105727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506673"/>
                </a:solidFill>
                <a:latin typeface="DejaVu Sans"/>
                <a:ea typeface="DejaVu Sans"/>
                <a:cs typeface="DejaVu Sans"/>
              </a:rPr>
              <a:t>Prova indicata nel materiale: 4 ore di trattamento</a:t>
            </a:r>
          </a:p>
        </p:txBody>
      </p:sp>
      <p:sp>
        <p:nvSpPr>
          <p:cNvPr id="4" name="text-2">
            <a:extLst xmlns:a="http://schemas.openxmlformats.org/drawingml/2006/main">
              <a:ext uri="{FF2B5EF4-FFF2-40B4-BE49-F238E27FC236}">
                <a16:creationId xmlns:a16="http://schemas.microsoft.com/office/drawing/2014/main" id="{EABEBFA4-96F3-40F0-8E67-E8C5585AD9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38900"/>
            <a:ext cx="80962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1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1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1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1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1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1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1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1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1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1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506673"/>
                </a:solidFill>
                <a:latin typeface="DejaVu Sans"/>
                <a:ea typeface="DejaVu Sans"/>
                <a:cs typeface="DejaVu Sans"/>
              </a:rPr>
              <a:t>Gastec Food   •   gastecfood.it</a:t>
            </a:r>
          </a:p>
        </p:txBody>
      </p:sp>
      <p:sp>
        <p:nvSpPr>
          <p:cNvPr id="5" name="text-3">
            <a:extLst xmlns:a="http://schemas.openxmlformats.org/drawingml/2006/main">
              <a:ext uri="{FF2B5EF4-FFF2-40B4-BE49-F238E27FC236}">
                <a16:creationId xmlns:a16="http://schemas.microsoft.com/office/drawing/2014/main" id="{7F212470-FB8C-482A-BE7F-B3F091F080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105525"/>
            <a:ext cx="1100137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350" b="0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350" b="0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350" b="0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350" b="0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350" b="0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350" b="0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350" b="0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350" b="0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350" b="0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350" b="0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007D9B"/>
                </a:solidFill>
                <a:latin typeface="DejaVu Sans"/>
                <a:ea typeface="DejaVu Sans"/>
                <a:cs typeface="DejaVu Sans"/>
              </a:rPr>
              <a:t>Tutte le soluzioni proposte saranno testate nei vostri ambienti prima dell’applicazione definitiva.</a:t>
            </a:r>
          </a:p>
        </p:txBody>
      </p:sp>
      <p:sp>
        <p:nvSpPr>
          <p:cNvPr id="6" name="text-4">
            <a:extLst xmlns:a="http://schemas.openxmlformats.org/drawingml/2006/main">
              <a:ext uri="{FF2B5EF4-FFF2-40B4-BE49-F238E27FC236}">
                <a16:creationId xmlns:a16="http://schemas.microsoft.com/office/drawing/2014/main" id="{3EA6B162-B632-4FA3-8EB1-CB178D7160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38900"/>
            <a:ext cx="4762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1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1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1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1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1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1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1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1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1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1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506673"/>
                </a:solidFill>
                <a:latin typeface="DejaVu Sans"/>
                <a:ea typeface="DejaVu Sans"/>
                <a:cs typeface="DejaVu Sans"/>
              </a:rPr>
              <a:t>15</a:t>
            </a:r>
          </a:p>
        </p:txBody>
      </p:sp>
      <p:graphicFrame>
        <p:nvGraphicFrame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8F6F16A-7593-4BFA-BCE5-7A6FB1F842B7}"/>
              </a:ext>
            </a:extLst>
          </p:cNvPr>
          <p:cNvGraphicFramePr/>
          <p:nvPr/>
        </p:nvGraphicFramePr>
        <p:xfrm>
          <a:off xmlns:a="http://schemas.openxmlformats.org/drawingml/2006/main" x="571500" y="2009775"/>
          <a:ext xmlns:a="http://schemas.openxmlformats.org/drawingml/2006/main" cx="10668000" cy="37719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7239000"/>
                <a:gridCol w="3429000"/>
              </a:tblGrid>
              <a:tr h="419100">
                <a:tc>
                  <a:txBody>
                    <a:bodyPr lIns="95250" tIns="95250" rIns="95250" bIns="95250"/>
                    <a:lstStyle/>
                    <a:p>
                      <a:r>
                        <a:rPr sz="157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Sostanza o gruppo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D4E3E8"/>
                      </a:solidFill>
                      <a:prstDash val="solid"/>
                    </a:lnL>
                    <a:lnR w="9525">
                      <a:solidFill>
                        <a:srgbClr val="D4E3E8"/>
                      </a:solidFill>
                      <a:prstDash val="solid"/>
                    </a:lnR>
                    <a:lnT w="9525">
                      <a:solidFill>
                        <a:srgbClr val="D4E3E8"/>
                      </a:solidFill>
                      <a:prstDash val="solid"/>
                    </a:lnT>
                    <a:lnB w="9525">
                      <a:solidFill>
                        <a:srgbClr val="D4E3E8"/>
                      </a:solidFill>
                      <a:prstDash val="solid"/>
                    </a:lnB>
                    <a:solidFill>
                      <a:srgbClr val="123E51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157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Abbattimento dichiarato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4E3E8"/>
                      </a:solidFill>
                      <a:prstDash val="solid"/>
                    </a:lnR>
                    <a:lnT w="9525">
                      <a:solidFill>
                        <a:srgbClr val="D4E3E8"/>
                      </a:solidFill>
                      <a:prstDash val="solid"/>
                    </a:lnT>
                    <a:lnB w="9525">
                      <a:solidFill>
                        <a:srgbClr val="D4E3E8"/>
                      </a:solidFill>
                      <a:prstDash val="solid"/>
                    </a:lnB>
                    <a:solidFill>
                      <a:srgbClr val="123E51"/>
                    </a:solidFill>
                  </a:tcPr>
                </a:tc>
              </a:tr>
              <a:tr h="419100">
                <a:tc>
                  <a:txBody>
                    <a:bodyPr lIns="95250" tIns="95250" rIns="95250" bIns="95250"/>
                    <a:lstStyle/>
                    <a:p>
                      <a:r>
                        <a:rPr sz="1575" b="0">
                          <a:solidFill>
                            <a:srgbClr val="123E51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Ammoniaca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D4E3E8"/>
                      </a:solidFill>
                      <a:prstDash val="solid"/>
                    </a:lnL>
                    <a:lnR w="9525">
                      <a:solidFill>
                        <a:srgbClr val="D4E3E8"/>
                      </a:solidFill>
                      <a:prstDash val="solid"/>
                    </a:lnR>
                    <a:lnB w="9525">
                      <a:solidFill>
                        <a:srgbClr val="D4E3E8"/>
                      </a:solidFill>
                      <a:prstDash val="solid"/>
                    </a:lnB>
                    <a:solidFill>
                      <a:srgbClr val="F3F8FA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1575" b="0">
                          <a:solidFill>
                            <a:srgbClr val="123E51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&gt; 80,6%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4E3E8"/>
                      </a:solidFill>
                      <a:prstDash val="solid"/>
                    </a:lnR>
                    <a:lnB w="9525">
                      <a:solidFill>
                        <a:srgbClr val="D4E3E8"/>
                      </a:solidFill>
                      <a:prstDash val="solid"/>
                    </a:lnB>
                    <a:solidFill>
                      <a:srgbClr val="F3F8FA"/>
                    </a:solidFill>
                  </a:tcPr>
                </a:tc>
              </a:tr>
              <a:tr h="419100">
                <a:tc>
                  <a:txBody>
                    <a:bodyPr lIns="95250" tIns="95250" rIns="95250" bIns="95250"/>
                    <a:lstStyle/>
                    <a:p>
                      <a:r>
                        <a:rPr sz="1575" b="0">
                          <a:solidFill>
                            <a:srgbClr val="123E51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Idrogeno solforato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D4E3E8"/>
                      </a:solidFill>
                      <a:prstDash val="solid"/>
                    </a:lnL>
                    <a:lnR w="9525">
                      <a:solidFill>
                        <a:srgbClr val="D4E3E8"/>
                      </a:solidFill>
                      <a:prstDash val="solid"/>
                    </a:lnR>
                    <a:lnB w="9525">
                      <a:solidFill>
                        <a:srgbClr val="D4E3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1575" b="0">
                          <a:solidFill>
                            <a:srgbClr val="123E51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&gt; 95,1%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4E3E8"/>
                      </a:solidFill>
                      <a:prstDash val="solid"/>
                    </a:lnR>
                    <a:lnB w="9525">
                      <a:solidFill>
                        <a:srgbClr val="D4E3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419100">
                <a:tc>
                  <a:txBody>
                    <a:bodyPr lIns="95250" tIns="95250" rIns="95250" bIns="95250"/>
                    <a:lstStyle/>
                    <a:p>
                      <a:r>
                        <a:rPr sz="1575" b="0">
                          <a:solidFill>
                            <a:srgbClr val="123E51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Formaldeide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D4E3E8"/>
                      </a:solidFill>
                      <a:prstDash val="solid"/>
                    </a:lnL>
                    <a:lnR w="9525">
                      <a:solidFill>
                        <a:srgbClr val="D4E3E8"/>
                      </a:solidFill>
                      <a:prstDash val="solid"/>
                    </a:lnR>
                    <a:lnB w="9525">
                      <a:solidFill>
                        <a:srgbClr val="D4E3E8"/>
                      </a:solidFill>
                      <a:prstDash val="solid"/>
                    </a:lnB>
                    <a:solidFill>
                      <a:srgbClr val="F3F8FA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1575" b="0">
                          <a:solidFill>
                            <a:srgbClr val="123E51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&gt; 90,6%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4E3E8"/>
                      </a:solidFill>
                      <a:prstDash val="solid"/>
                    </a:lnR>
                    <a:lnB w="9525">
                      <a:solidFill>
                        <a:srgbClr val="D4E3E8"/>
                      </a:solidFill>
                      <a:prstDash val="solid"/>
                    </a:lnB>
                    <a:solidFill>
                      <a:srgbClr val="F3F8FA"/>
                    </a:solidFill>
                  </a:tcPr>
                </a:tc>
              </a:tr>
              <a:tr h="419100">
                <a:tc>
                  <a:txBody>
                    <a:bodyPr lIns="95250" tIns="95250" rIns="95250" bIns="95250"/>
                    <a:lstStyle/>
                    <a:p>
                      <a:r>
                        <a:rPr sz="1575" b="0">
                          <a:solidFill>
                            <a:srgbClr val="123E51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Toluene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D4E3E8"/>
                      </a:solidFill>
                      <a:prstDash val="solid"/>
                    </a:lnL>
                    <a:lnR w="9525">
                      <a:solidFill>
                        <a:srgbClr val="D4E3E8"/>
                      </a:solidFill>
                      <a:prstDash val="solid"/>
                    </a:lnR>
                    <a:lnB w="9525">
                      <a:solidFill>
                        <a:srgbClr val="D4E3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1575" b="0">
                          <a:solidFill>
                            <a:srgbClr val="123E51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&gt; 94,2%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4E3E8"/>
                      </a:solidFill>
                      <a:prstDash val="solid"/>
                    </a:lnR>
                    <a:lnB w="9525">
                      <a:solidFill>
                        <a:srgbClr val="D4E3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419100">
                <a:tc>
                  <a:txBody>
                    <a:bodyPr lIns="95250" tIns="95250" rIns="95250" bIns="95250"/>
                    <a:lstStyle/>
                    <a:p>
                      <a:r>
                        <a:rPr sz="1575" b="0">
                          <a:solidFill>
                            <a:srgbClr val="123E51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Xilene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D4E3E8"/>
                      </a:solidFill>
                      <a:prstDash val="solid"/>
                    </a:lnL>
                    <a:lnR w="9525">
                      <a:solidFill>
                        <a:srgbClr val="D4E3E8"/>
                      </a:solidFill>
                      <a:prstDash val="solid"/>
                    </a:lnR>
                    <a:lnB w="9525">
                      <a:solidFill>
                        <a:srgbClr val="D4E3E8"/>
                      </a:solidFill>
                      <a:prstDash val="solid"/>
                    </a:lnB>
                    <a:solidFill>
                      <a:srgbClr val="F3F8FA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1575" b="0">
                          <a:solidFill>
                            <a:srgbClr val="123E51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&gt; 98,8%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4E3E8"/>
                      </a:solidFill>
                      <a:prstDash val="solid"/>
                    </a:lnR>
                    <a:lnB w="9525">
                      <a:solidFill>
                        <a:srgbClr val="D4E3E8"/>
                      </a:solidFill>
                      <a:prstDash val="solid"/>
                    </a:lnB>
                    <a:solidFill>
                      <a:srgbClr val="F3F8FA"/>
                    </a:solidFill>
                  </a:tcPr>
                </a:tc>
              </a:tr>
              <a:tr h="419100">
                <a:tc>
                  <a:txBody>
                    <a:bodyPr lIns="95250" tIns="95250" rIns="95250" bIns="95250"/>
                    <a:lstStyle/>
                    <a:p>
                      <a:r>
                        <a:rPr sz="1575" b="0">
                          <a:solidFill>
                            <a:srgbClr val="123E51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Composti organici volatili totali (TVOC)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D4E3E8"/>
                      </a:solidFill>
                      <a:prstDash val="solid"/>
                    </a:lnL>
                    <a:lnR w="9525">
                      <a:solidFill>
                        <a:srgbClr val="D4E3E8"/>
                      </a:solidFill>
                      <a:prstDash val="solid"/>
                    </a:lnR>
                    <a:lnB w="9525">
                      <a:solidFill>
                        <a:srgbClr val="D4E3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1575" b="0">
                          <a:solidFill>
                            <a:srgbClr val="123E51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&gt; 97,6%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4E3E8"/>
                      </a:solidFill>
                      <a:prstDash val="solid"/>
                    </a:lnR>
                    <a:lnB w="9525">
                      <a:solidFill>
                        <a:srgbClr val="D4E3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419100">
                <a:tc>
                  <a:txBody>
                    <a:bodyPr lIns="95250" tIns="95250" rIns="95250" bIns="95250"/>
                    <a:lstStyle/>
                    <a:p>
                      <a:r>
                        <a:rPr sz="1575" b="0">
                          <a:solidFill>
                            <a:srgbClr val="123E51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Piridina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D4E3E8"/>
                      </a:solidFill>
                      <a:prstDash val="solid"/>
                    </a:lnL>
                    <a:lnR w="9525">
                      <a:solidFill>
                        <a:srgbClr val="D4E3E8"/>
                      </a:solidFill>
                      <a:prstDash val="solid"/>
                    </a:lnR>
                    <a:lnB w="9525">
                      <a:solidFill>
                        <a:srgbClr val="D4E3E8"/>
                      </a:solidFill>
                      <a:prstDash val="solid"/>
                    </a:lnB>
                    <a:solidFill>
                      <a:srgbClr val="F3F8FA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1575" b="0">
                          <a:solidFill>
                            <a:srgbClr val="123E51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&gt; 95,3%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4E3E8"/>
                      </a:solidFill>
                      <a:prstDash val="solid"/>
                    </a:lnR>
                    <a:lnB w="9525">
                      <a:solidFill>
                        <a:srgbClr val="D4E3E8"/>
                      </a:solidFill>
                      <a:prstDash val="solid"/>
                    </a:lnB>
                    <a:solidFill>
                      <a:srgbClr val="F3F8FA"/>
                    </a:solidFill>
                  </a:tcPr>
                </a:tc>
              </a:tr>
              <a:tr h="419100">
                <a:tc>
                  <a:txBody>
                    <a:bodyPr lIns="95250" tIns="95250" rIns="95250" bIns="95250"/>
                    <a:lstStyle/>
                    <a:p>
                      <a:r>
                        <a:rPr sz="1575" b="0">
                          <a:solidFill>
                            <a:srgbClr val="123E51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Indolo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D4E3E8"/>
                      </a:solidFill>
                      <a:prstDash val="solid"/>
                    </a:lnL>
                    <a:lnR w="9525">
                      <a:solidFill>
                        <a:srgbClr val="D4E3E8"/>
                      </a:solidFill>
                      <a:prstDash val="solid"/>
                    </a:lnR>
                    <a:lnB w="9525">
                      <a:solidFill>
                        <a:srgbClr val="D4E3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1575" b="0">
                          <a:solidFill>
                            <a:srgbClr val="123E51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&gt; 92,6%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4E3E8"/>
                      </a:solidFill>
                      <a:prstDash val="solid"/>
                    </a:lnR>
                    <a:lnB w="9525">
                      <a:solidFill>
                        <a:srgbClr val="D4E3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03532097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8813844-1A50-441D-B563-D89EBDEA367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7b818e6aa6d4b34"/>
          <a:srcRect xmlns:a="http://schemas.openxmlformats.org/drawingml/2006/main" l="0" t="0" r="0" b="17000"/>
          <a:stretch xmlns:a="http://schemas.openxmlformats.org/drawingml/2006/main"/>
        </p:blipFill>
        <p:spPr>
          <a:xfrm xmlns:a="http://schemas.openxmlformats.org/drawingml/2006/main">
            <a:off x="10287000" y="266700"/>
            <a:ext cx="1409700" cy="809625"/>
          </a:xfrm>
          <a:prstGeom xmlns:a="http://schemas.openxmlformats.org/drawingml/2006/main" prst="rect">
            <a:avLst/>
          </a:prstGeom>
        </p:spPr>
      </p:pic>
      <p:sp>
        <p:nvSpPr>
          <p:cNvPr id="2" name="text-0">
            <a:extLst xmlns:a="http://schemas.openxmlformats.org/drawingml/2006/main">
              <a:ext uri="{FF2B5EF4-FFF2-40B4-BE49-F238E27FC236}">
                <a16:creationId xmlns:a16="http://schemas.microsoft.com/office/drawing/2014/main" id="{7C389856-DBEA-454E-81C2-9F1D6F8F25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457200"/>
            <a:ext cx="947737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150" b="1">
                <a:solidFill>
                  <a:srgbClr val="123E51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150" b="1">
                <a:solidFill>
                  <a:srgbClr val="123E51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150" b="1">
                <a:solidFill>
                  <a:srgbClr val="123E51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150" b="1">
                <a:solidFill>
                  <a:srgbClr val="123E51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150" b="1">
                <a:solidFill>
                  <a:srgbClr val="123E51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150" b="1">
                <a:solidFill>
                  <a:srgbClr val="123E51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150" b="1">
                <a:solidFill>
                  <a:srgbClr val="123E51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150" b="1">
                <a:solidFill>
                  <a:srgbClr val="123E51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150" b="1">
                <a:solidFill>
                  <a:srgbClr val="123E51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150" b="1">
                <a:solidFill>
                  <a:srgbClr val="123E51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150" b="1">
                <a:solidFill>
                  <a:srgbClr val="123E51"/>
                </a:solidFill>
                <a:latin typeface="DejaVu Sans"/>
                <a:ea typeface="DejaVu Sans"/>
                <a:cs typeface="DejaVu Sans"/>
              </a:defRPr>
            </a:pPr>
            <a:r>
              <a:rPr sz="3150" b="1">
                <a:solidFill>
                  <a:srgbClr val="123E51"/>
                </a:solidFill>
                <a:latin typeface="DejaVu Sans"/>
                <a:ea typeface="DejaVu Sans"/>
                <a:cs typeface="DejaVu Sans"/>
              </a:rPr>
              <a:t>Microrganismi citati nel materiale</a:t>
            </a:r>
          </a:p>
        </p:txBody>
      </p:sp>
      <p:sp>
        <p:nvSpPr>
          <p:cNvPr id="3" name="text-1">
            <a:extLst xmlns:a="http://schemas.openxmlformats.org/drawingml/2006/main">
              <a:ext uri="{FF2B5EF4-FFF2-40B4-BE49-F238E27FC236}">
                <a16:creationId xmlns:a16="http://schemas.microsoft.com/office/drawing/2014/main" id="{F98D7F5E-79DC-4BE4-8CB5-1F40B9758A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38900"/>
            <a:ext cx="80962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1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1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1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1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1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1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1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1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1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1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506673"/>
                </a:solidFill>
                <a:latin typeface="DejaVu Sans"/>
                <a:ea typeface="DejaVu Sans"/>
                <a:cs typeface="DejaVu Sans"/>
              </a:rPr>
              <a:t>Gastec Food   •   gastecfood.it</a:t>
            </a:r>
          </a:p>
        </p:txBody>
      </p:sp>
      <p:sp>
        <p:nvSpPr>
          <p:cNvPr id="4" name="text-2">
            <a:extLst xmlns:a="http://schemas.openxmlformats.org/drawingml/2006/main">
              <a:ext uri="{FF2B5EF4-FFF2-40B4-BE49-F238E27FC236}">
                <a16:creationId xmlns:a16="http://schemas.microsoft.com/office/drawing/2014/main" id="{7A3824D2-F419-4014-B9CE-861035739A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105525"/>
            <a:ext cx="1100137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350" b="0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350" b="0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350" b="0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350" b="0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350" b="0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350" b="0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350" b="0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350" b="0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350" b="0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350" b="0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007D9B"/>
                </a:solidFill>
                <a:latin typeface="DejaVu Sans"/>
                <a:ea typeface="DejaVu Sans"/>
                <a:cs typeface="DejaVu Sans"/>
              </a:rPr>
              <a:t>Tutte le soluzioni proposte saranno testate nei vostri ambienti prima dell’applicazione definitiva.</a:t>
            </a:r>
          </a:p>
        </p:txBody>
      </p:sp>
      <p:sp>
        <p:nvSpPr>
          <p:cNvPr id="5" name="text-3">
            <a:extLst xmlns:a="http://schemas.openxmlformats.org/drawingml/2006/main">
              <a:ext uri="{FF2B5EF4-FFF2-40B4-BE49-F238E27FC236}">
                <a16:creationId xmlns:a16="http://schemas.microsoft.com/office/drawing/2014/main" id="{5B7C70A5-0F5F-4BD6-8BD8-27FFEEA289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38900"/>
            <a:ext cx="4762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1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1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1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1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1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1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1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1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1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1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506673"/>
                </a:solidFill>
                <a:latin typeface="DejaVu Sans"/>
                <a:ea typeface="DejaVu Sans"/>
                <a:cs typeface="DejaVu Sans"/>
              </a:rPr>
              <a:t>16</a:t>
            </a:r>
          </a:p>
        </p:txBody>
      </p:sp>
      <p:sp>
        <p:nvSpPr>
          <p:cNvPr id="6" name="text-4">
            <a:extLst xmlns:a="http://schemas.openxmlformats.org/drawingml/2006/main">
              <a:ext uri="{FF2B5EF4-FFF2-40B4-BE49-F238E27FC236}">
                <a16:creationId xmlns:a16="http://schemas.microsoft.com/office/drawing/2014/main" id="{3FE55218-1707-42CD-9C22-0B00F671C2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714500"/>
            <a:ext cx="4286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pPr>
            <a:r>
              <a:rPr sz="2250" b="1">
                <a:solidFill>
                  <a:srgbClr val="007D9B"/>
                </a:solidFill>
                <a:latin typeface="DejaVu Sans"/>
                <a:ea typeface="DejaVu Sans"/>
                <a:cs typeface="DejaVu Sans"/>
              </a:rPr>
              <a:t>Virus</a:t>
            </a:r>
          </a:p>
        </p:txBody>
      </p:sp>
      <p:sp>
        <p:nvSpPr>
          <p:cNvPr id="7" name="text-5">
            <a:extLst xmlns:a="http://schemas.openxmlformats.org/drawingml/2006/main">
              <a:ext uri="{FF2B5EF4-FFF2-40B4-BE49-F238E27FC236}">
                <a16:creationId xmlns:a16="http://schemas.microsoft.com/office/drawing/2014/main" id="{F8E732F5-B41D-4292-AE15-12E2CB10A2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305050"/>
            <a:ext cx="5095875" cy="2190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800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00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00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00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00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00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00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00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00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00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800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506673"/>
                </a:solidFill>
                <a:latin typeface="DejaVu Sans"/>
                <a:ea typeface="DejaVu Sans"/>
                <a:cs typeface="DejaVu Sans"/>
              </a:rPr>
              <a:t>Coronavirus (GX-P2V e HCoV-229E)</a:t>
            </a:r>
          </a:p>
          <a:p xmlns:a="http://schemas.openxmlformats.org/drawingml/2006/main">
            <a:pPr>
              <a:defRPr sz="1800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506673"/>
                </a:solidFill>
                <a:latin typeface="DejaVu Sans"/>
                <a:ea typeface="DejaVu Sans"/>
                <a:cs typeface="DejaVu Sans"/>
              </a:rPr>
              <a:t>Influenza A (H1N1)</a:t>
            </a:r>
          </a:p>
          <a:p xmlns:a="http://schemas.openxmlformats.org/drawingml/2006/main">
            <a:pPr>
              <a:defRPr sz="1800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506673"/>
                </a:solidFill>
                <a:latin typeface="DejaVu Sans"/>
                <a:ea typeface="DejaVu Sans"/>
                <a:cs typeface="DejaVu Sans"/>
              </a:rPr>
              <a:t>Enterovirus 71 (EV71)</a:t>
            </a:r>
          </a:p>
          <a:p xmlns:a="http://schemas.openxmlformats.org/drawingml/2006/main">
            <a:pPr>
              <a:defRPr sz="1800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506673"/>
                </a:solidFill>
                <a:latin typeface="DejaVu Sans"/>
                <a:ea typeface="DejaVu Sans"/>
                <a:cs typeface="DejaVu Sans"/>
              </a:rPr>
              <a:t>Virus della peste suina africana</a:t>
            </a:r>
          </a:p>
        </p:txBody>
      </p:sp>
      <p:sp>
        <p:nvSpPr>
          <p:cNvPr id="8" name="text-6">
            <a:extLst xmlns:a="http://schemas.openxmlformats.org/drawingml/2006/main">
              <a:ext uri="{FF2B5EF4-FFF2-40B4-BE49-F238E27FC236}">
                <a16:creationId xmlns:a16="http://schemas.microsoft.com/office/drawing/2014/main" id="{FB107413-74DC-418C-BE3C-A02506B783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1714500"/>
            <a:ext cx="5143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pPr>
            <a:r>
              <a:rPr sz="2250" b="1">
                <a:solidFill>
                  <a:srgbClr val="007D9B"/>
                </a:solidFill>
                <a:latin typeface="DejaVu Sans"/>
                <a:ea typeface="DejaVu Sans"/>
                <a:cs typeface="DejaVu Sans"/>
              </a:rPr>
              <a:t>Batteri e funghi</a:t>
            </a:r>
          </a:p>
        </p:txBody>
      </p:sp>
      <p:sp>
        <p:nvSpPr>
          <p:cNvPr id="9" name="text-7">
            <a:extLst xmlns:a="http://schemas.openxmlformats.org/drawingml/2006/main">
              <a:ext uri="{FF2B5EF4-FFF2-40B4-BE49-F238E27FC236}">
                <a16:creationId xmlns:a16="http://schemas.microsoft.com/office/drawing/2014/main" id="{AEB0CC88-1382-461F-827D-CC70D84662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305050"/>
            <a:ext cx="5095875" cy="3048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800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00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00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00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00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00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00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00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00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00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800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506673"/>
                </a:solidFill>
                <a:latin typeface="DejaVu Sans"/>
                <a:ea typeface="DejaVu Sans"/>
                <a:cs typeface="DejaVu Sans"/>
              </a:rPr>
              <a:t>Stafilococchi, Escherichia coli</a:t>
            </a:r>
          </a:p>
          <a:p xmlns:a="http://schemas.openxmlformats.org/drawingml/2006/main">
            <a:pPr>
              <a:defRPr sz="1800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506673"/>
                </a:solidFill>
                <a:latin typeface="DejaVu Sans"/>
                <a:ea typeface="DejaVu Sans"/>
                <a:cs typeface="DejaVu Sans"/>
              </a:rPr>
              <a:t>Aspergillus niger, Bacillus subtilis</a:t>
            </a:r>
          </a:p>
          <a:p xmlns:a="http://schemas.openxmlformats.org/drawingml/2006/main">
            <a:pPr>
              <a:defRPr sz="1800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506673"/>
                </a:solidFill>
                <a:latin typeface="DejaVu Sans"/>
                <a:ea typeface="DejaVu Sans"/>
                <a:cs typeface="DejaVu Sans"/>
              </a:rPr>
              <a:t>Listeria, Klebsiella pneumoniae</a:t>
            </a:r>
          </a:p>
          <a:p xmlns:a="http://schemas.openxmlformats.org/drawingml/2006/main">
            <a:pPr>
              <a:defRPr sz="1800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506673"/>
                </a:solidFill>
                <a:latin typeface="DejaVu Sans"/>
                <a:ea typeface="DejaVu Sans"/>
                <a:cs typeface="DejaVu Sans"/>
              </a:rPr>
              <a:t>Pseudomonas aeruginosa</a:t>
            </a:r>
          </a:p>
          <a:p xmlns:a="http://schemas.openxmlformats.org/drawingml/2006/main">
            <a:pPr>
              <a:defRPr sz="1800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506673"/>
                </a:solidFill>
                <a:latin typeface="DejaVu Sans"/>
                <a:ea typeface="DejaVu Sans"/>
                <a:cs typeface="DejaVu Sans"/>
              </a:rPr>
              <a:t>Streptococchi, micobatteri</a:t>
            </a:r>
          </a:p>
          <a:p xmlns:a="http://schemas.openxmlformats.org/drawingml/2006/main">
            <a:pPr>
              <a:defRPr sz="1800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506673"/>
                </a:solidFill>
                <a:latin typeface="DejaVu Sans"/>
                <a:ea typeface="DejaVu Sans"/>
                <a:cs typeface="DejaVu Sans"/>
              </a:rPr>
              <a:t>Salmonella e S. typhimurium</a:t>
            </a:r>
          </a:p>
          <a:p xmlns:a="http://schemas.openxmlformats.org/drawingml/2006/main">
            <a:pPr>
              <a:defRPr sz="1800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506673"/>
                </a:solidFill>
                <a:latin typeface="DejaVu Sans"/>
                <a:ea typeface="DejaVu Sans"/>
                <a:cs typeface="DejaVu Sans"/>
              </a:rPr>
              <a:t>Acinetobacter baumannii, Legionella</a:t>
            </a:r>
          </a:p>
        </p:txBody>
      </p:sp>
      <p:sp>
        <p:nvSpPr>
          <p:cNvPr id="10" name="text-8">
            <a:extLst xmlns:a="http://schemas.openxmlformats.org/drawingml/2006/main">
              <a:ext uri="{FF2B5EF4-FFF2-40B4-BE49-F238E27FC236}">
                <a16:creationId xmlns:a16="http://schemas.microsoft.com/office/drawing/2014/main" id="{E2870B06-CB66-4FC1-8F01-368271CA9A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5467350"/>
            <a:ext cx="10668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875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875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007D9B"/>
                </a:solidFill>
                <a:latin typeface="DejaVu Sans"/>
                <a:ea typeface="DejaVu Sans"/>
                <a:cs typeface="DejaVu Sans"/>
              </a:rPr>
              <a:t>Abbattimento dichiarato nel materiale: 99,99%</a:t>
            </a:r>
          </a:p>
        </p:txBody>
      </p:sp>
    </p:spTree>
    <p:extLst>
      <p:ext uri="{BB962C8B-B14F-4D97-AF65-F5344CB8AC3E}">
        <p14:creationId xmlns:p14="http://schemas.microsoft.com/office/powerpoint/2010/main" val="266514481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66F19C1-84B1-436C-9A71-0F689A0F36F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66cb7cef7a74b8c"/>
          <a:srcRect xmlns:a="http://schemas.openxmlformats.org/drawingml/2006/main" l="0" t="0" r="0" b="17000"/>
          <a:stretch xmlns:a="http://schemas.openxmlformats.org/drawingml/2006/main"/>
        </p:blipFill>
        <p:spPr>
          <a:xfrm xmlns:a="http://schemas.openxmlformats.org/drawingml/2006/main">
            <a:off x="10287000" y="266700"/>
            <a:ext cx="1409700" cy="809625"/>
          </a:xfrm>
          <a:prstGeom xmlns:a="http://schemas.openxmlformats.org/drawingml/2006/main" prst="rect">
            <a:avLst/>
          </a:prstGeom>
        </p:spPr>
      </p:pic>
      <p:sp>
        <p:nvSpPr>
          <p:cNvPr id="2" name="text-0">
            <a:extLst xmlns:a="http://schemas.openxmlformats.org/drawingml/2006/main">
              <a:ext uri="{FF2B5EF4-FFF2-40B4-BE49-F238E27FC236}">
                <a16:creationId xmlns:a16="http://schemas.microsoft.com/office/drawing/2014/main" id="{F271E522-FC61-41FA-A28A-BAA9C13B74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457200"/>
            <a:ext cx="947737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150" b="1">
                <a:solidFill>
                  <a:srgbClr val="123E51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150" b="1">
                <a:solidFill>
                  <a:srgbClr val="123E51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150" b="1">
                <a:solidFill>
                  <a:srgbClr val="123E51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150" b="1">
                <a:solidFill>
                  <a:srgbClr val="123E51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150" b="1">
                <a:solidFill>
                  <a:srgbClr val="123E51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150" b="1">
                <a:solidFill>
                  <a:srgbClr val="123E51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150" b="1">
                <a:solidFill>
                  <a:srgbClr val="123E51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150" b="1">
                <a:solidFill>
                  <a:srgbClr val="123E51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150" b="1">
                <a:solidFill>
                  <a:srgbClr val="123E51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150" b="1">
                <a:solidFill>
                  <a:srgbClr val="123E51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150" b="1">
                <a:solidFill>
                  <a:srgbClr val="123E51"/>
                </a:solidFill>
                <a:latin typeface="DejaVu Sans"/>
                <a:ea typeface="DejaVu Sans"/>
                <a:cs typeface="DejaVu Sans"/>
              </a:defRPr>
            </a:pPr>
            <a:r>
              <a:rPr sz="3150" b="1">
                <a:solidFill>
                  <a:srgbClr val="123E51"/>
                </a:solidFill>
                <a:latin typeface="DejaVu Sans"/>
                <a:ea typeface="DejaVu Sans"/>
                <a:cs typeface="DejaVu Sans"/>
              </a:rPr>
              <a:t>Altri bersagli dichiarati nel materiale</a:t>
            </a:r>
          </a:p>
        </p:txBody>
      </p:sp>
      <p:sp>
        <p:nvSpPr>
          <p:cNvPr id="3" name="text-1">
            <a:extLst xmlns:a="http://schemas.openxmlformats.org/drawingml/2006/main">
              <a:ext uri="{FF2B5EF4-FFF2-40B4-BE49-F238E27FC236}">
                <a16:creationId xmlns:a16="http://schemas.microsoft.com/office/drawing/2014/main" id="{6264129B-4D12-4152-AB6F-027B1F4065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38900"/>
            <a:ext cx="80962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1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1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1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1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1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1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1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1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1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1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506673"/>
                </a:solidFill>
                <a:latin typeface="DejaVu Sans"/>
                <a:ea typeface="DejaVu Sans"/>
                <a:cs typeface="DejaVu Sans"/>
              </a:rPr>
              <a:t>Gastec Food   •   gastecfood.it</a:t>
            </a:r>
          </a:p>
        </p:txBody>
      </p:sp>
      <p:sp>
        <p:nvSpPr>
          <p:cNvPr id="4" name="text-2">
            <a:extLst xmlns:a="http://schemas.openxmlformats.org/drawingml/2006/main">
              <a:ext uri="{FF2B5EF4-FFF2-40B4-BE49-F238E27FC236}">
                <a16:creationId xmlns:a16="http://schemas.microsoft.com/office/drawing/2014/main" id="{0F2EB015-6889-404C-9875-6F65D9C571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105525"/>
            <a:ext cx="1100137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350" b="0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350" b="0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350" b="0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350" b="0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350" b="0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350" b="0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350" b="0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350" b="0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350" b="0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350" b="0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007D9B"/>
                </a:solidFill>
                <a:latin typeface="DejaVu Sans"/>
                <a:ea typeface="DejaVu Sans"/>
                <a:cs typeface="DejaVu Sans"/>
              </a:rPr>
              <a:t>Tutte le soluzioni proposte saranno testate nei vostri ambienti prima dell’applicazione definitiva.</a:t>
            </a:r>
          </a:p>
        </p:txBody>
      </p:sp>
      <p:sp>
        <p:nvSpPr>
          <p:cNvPr id="5" name="text-3">
            <a:extLst xmlns:a="http://schemas.openxmlformats.org/drawingml/2006/main">
              <a:ext uri="{FF2B5EF4-FFF2-40B4-BE49-F238E27FC236}">
                <a16:creationId xmlns:a16="http://schemas.microsoft.com/office/drawing/2014/main" id="{A423699E-EB58-4189-9B4E-8FB2025041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38900"/>
            <a:ext cx="4762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1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1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1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1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1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1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1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1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1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1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506673"/>
                </a:solidFill>
                <a:latin typeface="DejaVu Sans"/>
                <a:ea typeface="DejaVu Sans"/>
                <a:cs typeface="DejaVu Sans"/>
              </a:rPr>
              <a:t>17</a:t>
            </a:r>
          </a:p>
        </p:txBody>
      </p:sp>
      <p:graphicFrame>
        <p:nvGraphicFrame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3358B8E-70B2-4608-B9EE-AB68CD63B28F}"/>
              </a:ext>
            </a:extLst>
          </p:cNvPr>
          <p:cNvGraphicFramePr/>
          <p:nvPr/>
        </p:nvGraphicFramePr>
        <p:xfrm>
          <a:off xmlns:a="http://schemas.openxmlformats.org/drawingml/2006/main" x="571500" y="1905000"/>
          <a:ext xmlns:a="http://schemas.openxmlformats.org/drawingml/2006/main" cx="10668000" cy="295275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3429000"/>
                <a:gridCol w="7239000"/>
              </a:tblGrid>
              <a:tr h="738188">
                <a:tc>
                  <a:txBody>
                    <a:bodyPr lIns="95250" tIns="95250" rIns="95250" bIns="95250"/>
                    <a:lstStyle/>
                    <a:p>
                      <a:r>
                        <a:rPr sz="157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Gruppo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D4E3E8"/>
                      </a:solidFill>
                      <a:prstDash val="solid"/>
                    </a:lnL>
                    <a:lnR w="9525">
                      <a:solidFill>
                        <a:srgbClr val="D4E3E8"/>
                      </a:solidFill>
                      <a:prstDash val="solid"/>
                    </a:lnR>
                    <a:lnT w="9525">
                      <a:solidFill>
                        <a:srgbClr val="D4E3E8"/>
                      </a:solidFill>
                      <a:prstDash val="solid"/>
                    </a:lnT>
                    <a:lnB w="9525">
                      <a:solidFill>
                        <a:srgbClr val="D4E3E8"/>
                      </a:solidFill>
                      <a:prstDash val="solid"/>
                    </a:lnB>
                    <a:solidFill>
                      <a:srgbClr val="123E51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157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Indicazioni riportate nella pagina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4E3E8"/>
                      </a:solidFill>
                      <a:prstDash val="solid"/>
                    </a:lnR>
                    <a:lnT w="9525">
                      <a:solidFill>
                        <a:srgbClr val="D4E3E8"/>
                      </a:solidFill>
                      <a:prstDash val="solid"/>
                    </a:lnT>
                    <a:lnB w="9525">
                      <a:solidFill>
                        <a:srgbClr val="D4E3E8"/>
                      </a:solidFill>
                      <a:prstDash val="solid"/>
                    </a:lnB>
                    <a:solidFill>
                      <a:srgbClr val="123E51"/>
                    </a:solidFill>
                  </a:tcPr>
                </a:tc>
              </a:tr>
              <a:tr h="738188">
                <a:tc>
                  <a:txBody>
                    <a:bodyPr lIns="95250" tIns="95250" rIns="95250" bIns="95250"/>
                    <a:lstStyle/>
                    <a:p>
                      <a:r>
                        <a:rPr sz="1575" b="0">
                          <a:solidFill>
                            <a:srgbClr val="123E51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Odori e composti volatili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D4E3E8"/>
                      </a:solidFill>
                      <a:prstDash val="solid"/>
                    </a:lnL>
                    <a:lnR w="9525">
                      <a:solidFill>
                        <a:srgbClr val="D4E3E8"/>
                      </a:solidFill>
                      <a:prstDash val="solid"/>
                    </a:lnR>
                    <a:lnB w="9525">
                      <a:solidFill>
                        <a:srgbClr val="D4E3E8"/>
                      </a:solidFill>
                      <a:prstDash val="solid"/>
                    </a:lnB>
                    <a:solidFill>
                      <a:srgbClr val="F3F8FA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1575" b="0">
                          <a:solidFill>
                            <a:srgbClr val="123E51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Ammoniaca, idrogeno solforato, formaldeide, benzene, TVOC, piridina, indolo, 3-metilindolo e xilene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4E3E8"/>
                      </a:solidFill>
                      <a:prstDash val="solid"/>
                    </a:lnR>
                    <a:lnB w="9525">
                      <a:solidFill>
                        <a:srgbClr val="D4E3E8"/>
                      </a:solidFill>
                      <a:prstDash val="solid"/>
                    </a:lnB>
                    <a:solidFill>
                      <a:srgbClr val="F3F8FA"/>
                    </a:solidFill>
                  </a:tcPr>
                </a:tc>
              </a:tr>
              <a:tr h="738188">
                <a:tc>
                  <a:txBody>
                    <a:bodyPr lIns="95250" tIns="95250" rIns="95250" bIns="95250"/>
                    <a:lstStyle/>
                    <a:p>
                      <a:r>
                        <a:rPr sz="1575" b="0">
                          <a:solidFill>
                            <a:srgbClr val="123E51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Particolato inalabile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D4E3E8"/>
                      </a:solidFill>
                      <a:prstDash val="solid"/>
                    </a:lnL>
                    <a:lnR w="9525">
                      <a:solidFill>
                        <a:srgbClr val="D4E3E8"/>
                      </a:solidFill>
                      <a:prstDash val="solid"/>
                    </a:lnR>
                    <a:lnB w="9525">
                      <a:solidFill>
                        <a:srgbClr val="D4E3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1575" b="0">
                          <a:solidFill>
                            <a:srgbClr val="123E51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PM2,5 e altre particelle inalabili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4E3E8"/>
                      </a:solidFill>
                      <a:prstDash val="solid"/>
                    </a:lnR>
                    <a:lnB w="9525">
                      <a:solidFill>
                        <a:srgbClr val="D4E3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738188">
                <a:tc>
                  <a:txBody>
                    <a:bodyPr lIns="95250" tIns="95250" rIns="95250" bIns="95250"/>
                    <a:lstStyle/>
                    <a:p>
                      <a:r>
                        <a:rPr sz="1575" b="0">
                          <a:solidFill>
                            <a:srgbClr val="123E51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Residui di fitofarmaci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D4E3E8"/>
                      </a:solidFill>
                      <a:prstDash val="solid"/>
                    </a:lnL>
                    <a:lnR w="9525">
                      <a:solidFill>
                        <a:srgbClr val="D4E3E8"/>
                      </a:solidFill>
                      <a:prstDash val="solid"/>
                    </a:lnR>
                    <a:lnB w="9525">
                      <a:solidFill>
                        <a:srgbClr val="D4E3E8"/>
                      </a:solidFill>
                      <a:prstDash val="solid"/>
                    </a:lnB>
                    <a:solidFill>
                      <a:srgbClr val="F3F8FA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1575" b="0">
                          <a:solidFill>
                            <a:srgbClr val="123E51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Cipermetrina e clorpirifos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4E3E8"/>
                      </a:solidFill>
                      <a:prstDash val="solid"/>
                    </a:lnR>
                    <a:lnB w="9525">
                      <a:solidFill>
                        <a:srgbClr val="D4E3E8"/>
                      </a:solidFill>
                      <a:prstDash val="solid"/>
                    </a:lnB>
                    <a:solidFill>
                      <a:srgbClr val="F3F8FA"/>
                    </a:solidFill>
                  </a:tcPr>
                </a:tc>
              </a:tr>
            </a:tbl>
          </a:graphicData>
        </a:graphic>
      </p:graphicFrame>
      <p:sp>
        <p:nvSpPr>
          <p:cNvPr id="7" name="text-4">
            <a:extLst xmlns:a="http://schemas.openxmlformats.org/drawingml/2006/main">
              <a:ext uri="{FF2B5EF4-FFF2-40B4-BE49-F238E27FC236}">
                <a16:creationId xmlns:a16="http://schemas.microsoft.com/office/drawing/2014/main" id="{EE9A6B96-0396-4173-AA43-BFEDEFD07B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5010150"/>
            <a:ext cx="1809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850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850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850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850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850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850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850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850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850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850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850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007D9B"/>
                </a:solidFill>
                <a:latin typeface="DejaVu Sans"/>
                <a:ea typeface="DejaVu Sans"/>
                <a:cs typeface="DejaVu Sans"/>
              </a:rPr>
              <a:t>98%</a:t>
            </a:r>
          </a:p>
        </p:txBody>
      </p:sp>
      <p:sp>
        <p:nvSpPr>
          <p:cNvPr id="8" name="text-5">
            <a:extLst xmlns:a="http://schemas.openxmlformats.org/drawingml/2006/main">
              <a:ext uri="{FF2B5EF4-FFF2-40B4-BE49-F238E27FC236}">
                <a16:creationId xmlns:a16="http://schemas.microsoft.com/office/drawing/2014/main" id="{282A0C36-E79B-4F26-8A2A-E5F6F25D5B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095875"/>
            <a:ext cx="8572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87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506673"/>
                </a:solidFill>
                <a:latin typeface="DejaVu Sans"/>
                <a:ea typeface="DejaVu Sans"/>
                <a:cs typeface="DejaVu Sans"/>
              </a:rPr>
              <a:t>Purificazione dichiarata per odori e particelle</a:t>
            </a:r>
          </a:p>
        </p:txBody>
      </p:sp>
      <p:sp>
        <p:nvSpPr>
          <p:cNvPr id="9" name="text-6">
            <a:extLst xmlns:a="http://schemas.openxmlformats.org/drawingml/2006/main">
              <a:ext uri="{FF2B5EF4-FFF2-40B4-BE49-F238E27FC236}">
                <a16:creationId xmlns:a16="http://schemas.microsoft.com/office/drawing/2014/main" id="{36CAEA51-06BA-4D6B-AC2A-EFA995F440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5524500"/>
            <a:ext cx="1809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850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850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850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850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850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850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850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850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850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850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850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007D9B"/>
                </a:solidFill>
                <a:latin typeface="DejaVu Sans"/>
                <a:ea typeface="DejaVu Sans"/>
                <a:cs typeface="DejaVu Sans"/>
              </a:rPr>
              <a:t>&gt; 88%</a:t>
            </a:r>
          </a:p>
        </p:txBody>
      </p:sp>
      <p:sp>
        <p:nvSpPr>
          <p:cNvPr id="10" name="text-7">
            <a:extLst xmlns:a="http://schemas.openxmlformats.org/drawingml/2006/main">
              <a:ext uri="{FF2B5EF4-FFF2-40B4-BE49-F238E27FC236}">
                <a16:creationId xmlns:a16="http://schemas.microsoft.com/office/drawing/2014/main" id="{5CBF411A-E358-457C-AEA8-4973DF668E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610225"/>
            <a:ext cx="8572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87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506673"/>
                </a:solidFill>
                <a:latin typeface="DejaVu Sans"/>
                <a:ea typeface="DejaVu Sans"/>
                <a:cs typeface="DejaVu Sans"/>
              </a:rPr>
              <a:t>Purificazione dichiarata per i residui citati</a:t>
            </a:r>
          </a:p>
        </p:txBody>
      </p:sp>
    </p:spTree>
    <p:extLst>
      <p:ext uri="{BB962C8B-B14F-4D97-AF65-F5344CB8AC3E}">
        <p14:creationId xmlns:p14="http://schemas.microsoft.com/office/powerpoint/2010/main" val="680344294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E9DD9C5-23BC-45EA-961E-9B6583D8C02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7390d913ad04b50"/>
          <a:srcRect xmlns:a="http://schemas.openxmlformats.org/drawingml/2006/main" l="0" t="0" r="0" b="17000"/>
          <a:stretch xmlns:a="http://schemas.openxmlformats.org/drawingml/2006/main"/>
        </p:blipFill>
        <p:spPr>
          <a:xfrm xmlns:a="http://schemas.openxmlformats.org/drawingml/2006/main">
            <a:off x="10287000" y="266700"/>
            <a:ext cx="1409700" cy="809625"/>
          </a:xfrm>
          <a:prstGeom xmlns:a="http://schemas.openxmlformats.org/drawingml/2006/main" prst="rect">
            <a:avLst/>
          </a:prstGeom>
        </p:spPr>
      </p:pic>
      <p:sp>
        <p:nvSpPr>
          <p:cNvPr id="2" name="text-0">
            <a:extLst xmlns:a="http://schemas.openxmlformats.org/drawingml/2006/main">
              <a:ext uri="{FF2B5EF4-FFF2-40B4-BE49-F238E27FC236}">
                <a16:creationId xmlns:a16="http://schemas.microsoft.com/office/drawing/2014/main" id="{E2215663-C49D-45C2-9D79-368F8DE1FF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457200"/>
            <a:ext cx="947737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150" b="1">
                <a:solidFill>
                  <a:srgbClr val="123E51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150" b="1">
                <a:solidFill>
                  <a:srgbClr val="123E51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150" b="1">
                <a:solidFill>
                  <a:srgbClr val="123E51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150" b="1">
                <a:solidFill>
                  <a:srgbClr val="123E51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150" b="1">
                <a:solidFill>
                  <a:srgbClr val="123E51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150" b="1">
                <a:solidFill>
                  <a:srgbClr val="123E51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150" b="1">
                <a:solidFill>
                  <a:srgbClr val="123E51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150" b="1">
                <a:solidFill>
                  <a:srgbClr val="123E51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150" b="1">
                <a:solidFill>
                  <a:srgbClr val="123E51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150" b="1">
                <a:solidFill>
                  <a:srgbClr val="123E51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150" b="1">
                <a:solidFill>
                  <a:srgbClr val="123E51"/>
                </a:solidFill>
                <a:latin typeface="DejaVu Sans"/>
                <a:ea typeface="DejaVu Sans"/>
                <a:cs typeface="DejaVu Sans"/>
              </a:defRPr>
            </a:pPr>
            <a:r>
              <a:rPr sz="3150" b="1">
                <a:solidFill>
                  <a:srgbClr val="123E51"/>
                </a:solidFill>
                <a:latin typeface="DejaVu Sans"/>
                <a:ea typeface="DejaVu Sans"/>
                <a:cs typeface="DejaVu Sans"/>
              </a:rPr>
              <a:t>Tecnologia al plasma per la tua attività</a:t>
            </a:r>
          </a:p>
        </p:txBody>
      </p:sp>
      <p:sp>
        <p:nvSpPr>
          <p:cNvPr id="3" name="text-1">
            <a:extLst xmlns:a="http://schemas.openxmlformats.org/drawingml/2006/main">
              <a:ext uri="{FF2B5EF4-FFF2-40B4-BE49-F238E27FC236}">
                <a16:creationId xmlns:a16="http://schemas.microsoft.com/office/drawing/2014/main" id="{CD0AC73C-13A8-4E33-B841-8C10B537F8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38900"/>
            <a:ext cx="80962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1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1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1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1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1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1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1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1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1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1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506673"/>
                </a:solidFill>
                <a:latin typeface="DejaVu Sans"/>
                <a:ea typeface="DejaVu Sans"/>
                <a:cs typeface="DejaVu Sans"/>
              </a:rPr>
              <a:t>Gastec Food   •   gastecfood.it</a:t>
            </a:r>
          </a:p>
        </p:txBody>
      </p:sp>
      <p:sp>
        <p:nvSpPr>
          <p:cNvPr id="4" name="text-2">
            <a:extLst xmlns:a="http://schemas.openxmlformats.org/drawingml/2006/main">
              <a:ext uri="{FF2B5EF4-FFF2-40B4-BE49-F238E27FC236}">
                <a16:creationId xmlns:a16="http://schemas.microsoft.com/office/drawing/2014/main" id="{5B875D52-4175-4BBA-9153-50E07DD910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105525"/>
            <a:ext cx="1100137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350" b="0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350" b="0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350" b="0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350" b="0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350" b="0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350" b="0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350" b="0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350" b="0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350" b="0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350" b="0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007D9B"/>
                </a:solidFill>
                <a:latin typeface="DejaVu Sans"/>
                <a:ea typeface="DejaVu Sans"/>
                <a:cs typeface="DejaVu Sans"/>
              </a:rPr>
              <a:t>Tutte le soluzioni proposte saranno testate nei vostri ambienti prima dell’applicazione definitiva.</a:t>
            </a:r>
          </a:p>
        </p:txBody>
      </p:sp>
      <p:sp>
        <p:nvSpPr>
          <p:cNvPr id="5" name="text-3">
            <a:extLst xmlns:a="http://schemas.openxmlformats.org/drawingml/2006/main">
              <a:ext uri="{FF2B5EF4-FFF2-40B4-BE49-F238E27FC236}">
                <a16:creationId xmlns:a16="http://schemas.microsoft.com/office/drawing/2014/main" id="{63BFE814-DB0D-44C6-B5D6-8B98BE90DF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38900"/>
            <a:ext cx="4762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1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1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1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1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1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1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1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1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1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1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506673"/>
                </a:solidFill>
                <a:latin typeface="DejaVu Sans"/>
                <a:ea typeface="DejaVu Sans"/>
                <a:cs typeface="DejaVu Sans"/>
              </a:rPr>
              <a:t>18</a:t>
            </a:r>
          </a:p>
        </p:txBody>
      </p:sp>
      <p:sp>
        <p:nvSpPr>
          <p:cNvPr id="6" name="text-4">
            <a:extLst xmlns:a="http://schemas.openxmlformats.org/drawingml/2006/main">
              <a:ext uri="{FF2B5EF4-FFF2-40B4-BE49-F238E27FC236}">
                <a16:creationId xmlns:a16="http://schemas.microsoft.com/office/drawing/2014/main" id="{413A1065-5B08-4CB9-986C-FB4A5D82C5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952625"/>
            <a:ext cx="1057275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4500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4500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4500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4500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4500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4500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4500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4500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4500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4500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4500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pPr>
            <a:r>
              <a:rPr sz="4500" b="1">
                <a:solidFill>
                  <a:srgbClr val="007D9B"/>
                </a:solidFill>
                <a:latin typeface="DejaVu Sans"/>
                <a:ea typeface="DejaVu Sans"/>
                <a:cs typeface="DejaVu Sans"/>
              </a:rPr>
              <a:t>Gastec Food</a:t>
            </a:r>
          </a:p>
        </p:txBody>
      </p:sp>
      <p:sp>
        <p:nvSpPr>
          <p:cNvPr id="7" name="text-5">
            <a:extLst xmlns:a="http://schemas.openxmlformats.org/drawingml/2006/main">
              <a:ext uri="{FF2B5EF4-FFF2-40B4-BE49-F238E27FC236}">
                <a16:creationId xmlns:a16="http://schemas.microsoft.com/office/drawing/2014/main" id="{A7778EA4-9BFC-4659-BF05-E7A488327C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952750"/>
            <a:ext cx="1057275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625" b="0">
                <a:solidFill>
                  <a:srgbClr val="123E51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625" b="0">
                <a:solidFill>
                  <a:srgbClr val="123E51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625" b="0">
                <a:solidFill>
                  <a:srgbClr val="123E51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625" b="0">
                <a:solidFill>
                  <a:srgbClr val="123E51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625" b="0">
                <a:solidFill>
                  <a:srgbClr val="123E51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625" b="0">
                <a:solidFill>
                  <a:srgbClr val="123E51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625" b="0">
                <a:solidFill>
                  <a:srgbClr val="123E51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625" b="0">
                <a:solidFill>
                  <a:srgbClr val="123E51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625" b="0">
                <a:solidFill>
                  <a:srgbClr val="123E51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625" b="0">
                <a:solidFill>
                  <a:srgbClr val="123E51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625" b="0">
                <a:solidFill>
                  <a:srgbClr val="123E51"/>
                </a:solidFill>
                <a:latin typeface="DejaVu Sans"/>
                <a:ea typeface="DejaVu Sans"/>
                <a:cs typeface="DejaVu Sans"/>
              </a:defRPr>
            </a:pPr>
            <a:r>
              <a:rPr sz="2625" b="0">
                <a:solidFill>
                  <a:srgbClr val="123E51"/>
                </a:solidFill>
                <a:latin typeface="DejaVu Sans"/>
                <a:ea typeface="DejaVu Sans"/>
                <a:cs typeface="DejaVu Sans"/>
              </a:rPr>
              <a:t>Soluzioni per il trattamento di aria e acqua</a:t>
            </a:r>
          </a:p>
          <a:p xmlns:a="http://schemas.openxmlformats.org/drawingml/2006/main">
            <a:pPr>
              <a:defRPr sz="2625" b="0">
                <a:solidFill>
                  <a:srgbClr val="123E51"/>
                </a:solidFill>
                <a:latin typeface="DejaVu Sans"/>
                <a:ea typeface="DejaVu Sans"/>
                <a:cs typeface="DejaVu Sans"/>
              </a:defRPr>
            </a:pPr>
            <a:r>
              <a:rPr sz="2625" b="0">
                <a:solidFill>
                  <a:srgbClr val="123E51"/>
                </a:solidFill>
                <a:latin typeface="DejaVu Sans"/>
                <a:ea typeface="DejaVu Sans"/>
                <a:cs typeface="DejaVu Sans"/>
              </a:rPr>
              <a:t>nella filiera alimentare e negli impianti produttivi</a:t>
            </a:r>
          </a:p>
        </p:txBody>
      </p:sp>
      <p:sp>
        <p:nvSpPr>
          <p:cNvPr id="8" name="text-6">
            <a:extLst xmlns:a="http://schemas.openxmlformats.org/drawingml/2006/main">
              <a:ext uri="{FF2B5EF4-FFF2-40B4-BE49-F238E27FC236}">
                <a16:creationId xmlns:a16="http://schemas.microsoft.com/office/drawing/2014/main" id="{698F9A34-2D5A-4F47-8433-FE3526B9A5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429125"/>
            <a:ext cx="105727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0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0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0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0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0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0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0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0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0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0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506673"/>
                </a:solidFill>
                <a:latin typeface="DejaVu Sans"/>
                <a:ea typeface="DejaVu Sans"/>
                <a:cs typeface="DejaVu Sans"/>
              </a:rPr>
              <a:t>La scelta parte dal tuo processo:</a:t>
            </a:r>
          </a:p>
          <a:p xmlns:a="http://schemas.openxmlformats.org/drawingml/2006/main">
            <a:pPr>
              <a:defRPr sz="2025" b="0">
                <a:solidFill>
                  <a:srgbClr val="506673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506673"/>
                </a:solidFill>
                <a:latin typeface="DejaVu Sans"/>
                <a:ea typeface="DejaVu Sans"/>
                <a:cs typeface="DejaVu Sans"/>
              </a:rPr>
              <a:t>applicazione, dimensioni dell’impianto e obiettivo da raggiungere.</a:t>
            </a:r>
          </a:p>
        </p:txBody>
      </p:sp>
      <p:sp>
        <p:nvSpPr>
          <p:cNvPr id="9" name="text-7">
            <a:extLst xmlns:a="http://schemas.openxmlformats.org/drawingml/2006/main">
              <a:ext uri="{FF2B5EF4-FFF2-40B4-BE49-F238E27FC236}">
                <a16:creationId xmlns:a16="http://schemas.microsoft.com/office/drawing/2014/main" id="{2E290C3A-4E86-44C0-92FC-DFE7A735C3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5667375"/>
            <a:ext cx="95250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400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400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400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400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400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400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400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400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400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400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400" b="1">
                <a:solidFill>
                  <a:srgbClr val="007D9B"/>
                </a:solidFill>
                <a:latin typeface="DejaVu Sans"/>
                <a:ea typeface="DejaVu Sans"/>
                <a:cs typeface="DejaVu Sans"/>
              </a:defRPr>
            </a:pPr>
            <a:r>
              <a:rPr sz="2400" b="1">
                <a:solidFill>
                  <a:srgbClr val="007D9B"/>
                </a:solidFill>
                <a:latin typeface="DejaVu Sans"/>
                <a:ea typeface="DejaVu Sans"/>
                <a:cs typeface="DejaVu Sans"/>
              </a:rPr>
              <a:t>gastecfood.it</a:t>
            </a:r>
          </a:p>
        </p:txBody>
      </p:sp>
    </p:spTree>
    <p:extLst>
      <p:ext uri="{BB962C8B-B14F-4D97-AF65-F5344CB8AC3E}">
        <p14:creationId xmlns:p14="http://schemas.microsoft.com/office/powerpoint/2010/main" val="801901584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2026-10-20T12:41:31.0500000Z</dcterms:created>
  <dcterms:modified xsi:type="dcterms:W3CDTF">2026-10-20T12:41:31.0500000Z</dcterms:modified>
</coreProperties>
</file>